
<file path=[Content_Types].xml><?xml version="1.0" encoding="utf-8"?>
<Types xmlns="http://schemas.openxmlformats.org/package/2006/content-types">
  <Default Extension="bin" ContentType="application/vnd.openxmlformats-officedocument.oleObject"/>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4"/>
  </p:sldMasterIdLst>
  <p:sldIdLst>
    <p:sldId id="265" r:id="rId5"/>
    <p:sldId id="257" r:id="rId6"/>
    <p:sldId id="258" r:id="rId7"/>
    <p:sldId id="259" r:id="rId8"/>
    <p:sldId id="260" r:id="rId9"/>
    <p:sldId id="262" r:id="rId10"/>
    <p:sldId id="263" r:id="rId11"/>
    <p:sldId id="266" r:id="rId12"/>
    <p:sldId id="270" r:id="rId13"/>
    <p:sldId id="271" r:id="rId14"/>
    <p:sldId id="272" r:id="rId15"/>
    <p:sldId id="273" r:id="rId16"/>
    <p:sldId id="274" r:id="rId17"/>
    <p:sldId id="275" r:id="rId18"/>
    <p:sldId id="278" r:id="rId19"/>
    <p:sldId id="280" r:id="rId20"/>
    <p:sldId id="281"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B00D7B6-227D-41D1-8FD2-1F6009D1E9CD}" v="16" dt="2025-09-12T12:59:05.5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227" autoAdjust="0"/>
  </p:normalViewPr>
  <p:slideViewPr>
    <p:cSldViewPr snapToGrid="0">
      <p:cViewPr>
        <p:scale>
          <a:sx n="50" d="100"/>
          <a:sy n="50" d="100"/>
        </p:scale>
        <p:origin x="404" y="3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9/12/2025</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3858841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9/12/2025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6401891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9/12/2025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4030395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2345051-2045-45DA-935E-2E3CA1A69ADC}" type="datetimeFigureOut">
              <a:rPr lang="en-US" smtClean="0"/>
              <a:t>9/12/2025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205951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2345051-2045-45DA-935E-2E3CA1A69ADC}" type="datetimeFigureOut">
              <a:rPr lang="en-US" smtClean="0"/>
              <a:t>9/12/2025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4036840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2345051-2045-45DA-935E-2E3CA1A69ADC}" type="datetimeFigureOut">
              <a:rPr lang="en-US" smtClean="0"/>
              <a:t>9/12/2025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437717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345051-2045-45DA-935E-2E3CA1A69ADC}" type="datetimeFigureOut">
              <a:rPr lang="en-US" smtClean="0"/>
              <a:t>9/12/2025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7346009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2345051-2045-45DA-935E-2E3CA1A69ADC}" type="datetimeFigureOut">
              <a:rPr lang="en-US" smtClean="0"/>
              <a:t>9/12/2025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611944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2345051-2045-45DA-935E-2E3CA1A69ADC}" type="datetimeFigureOut">
              <a:rPr lang="en-US" smtClean="0"/>
              <a:t>9/12/2025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7486670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9/12/2025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6580915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9/12/2025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7077598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345051-2045-45DA-935E-2E3CA1A69ADC}" type="datetimeFigureOut">
              <a:rPr lang="en-US" smtClean="0"/>
              <a:t>9/12/2025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2986798655"/>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2.wmf"/><Relationship Id="rId7" Type="http://schemas.openxmlformats.org/officeDocument/2006/relationships/image" Target="../media/image15.png"/><Relationship Id="rId2" Type="http://schemas.openxmlformats.org/officeDocument/2006/relationships/oleObject" Target="../embeddings/oleObject1.bin"/><Relationship Id="rId1" Type="http://schemas.openxmlformats.org/officeDocument/2006/relationships/slideLayout" Target="../slideLayouts/slideLayout2.xml"/><Relationship Id="rId6" Type="http://schemas.openxmlformats.org/officeDocument/2006/relationships/oleObject" Target="../embeddings/oleObject2.bin"/><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www.wemburyprimary.co.uk/"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hyperlink" Target="https://www.plymouthias.org.uk/" TargetMode="External"/><Relationship Id="rId3" Type="http://schemas.openxmlformats.org/officeDocument/2006/relationships/hyperlink" Target="http://www.devonias.org.uk/" TargetMode="External"/><Relationship Id="rId7" Type="http://schemas.openxmlformats.org/officeDocument/2006/relationships/hyperlink" Target="https://www.autism.org.uk/" TargetMode="External"/><Relationship Id="rId12" Type="http://schemas.openxmlformats.org/officeDocument/2006/relationships/image" Target="../media/image29.png"/><Relationship Id="rId2" Type="http://schemas.openxmlformats.org/officeDocument/2006/relationships/hyperlink" Target="https://www.gov.uk/government/publications/send-guide-for-parents-and-carers" TargetMode="External"/><Relationship Id="rId1" Type="http://schemas.openxmlformats.org/officeDocument/2006/relationships/slideLayout" Target="../slideLayouts/slideLayout2.xml"/><Relationship Id="rId6" Type="http://schemas.openxmlformats.org/officeDocument/2006/relationships/image" Target="../media/image26.png"/><Relationship Id="rId11" Type="http://schemas.openxmlformats.org/officeDocument/2006/relationships/hyperlink" Target="https://www.livewellsouthwest.co.uk/childrens-services/speech-and-language" TargetMode="External"/><Relationship Id="rId5" Type="http://schemas.openxmlformats.org/officeDocument/2006/relationships/hyperlink" Target="https://www.bdadyslexia.org.uk/" TargetMode="External"/><Relationship Id="rId10" Type="http://schemas.openxmlformats.org/officeDocument/2006/relationships/image" Target="../media/image28.png"/><Relationship Id="rId4" Type="http://schemas.openxmlformats.org/officeDocument/2006/relationships/image" Target="../media/image25.png"/><Relationship Id="rId9" Type="http://schemas.openxmlformats.org/officeDocument/2006/relationships/hyperlink" Target="https://www.adhdfoundation.org.uk/" TargetMode="External"/><Relationship Id="rId14" Type="http://schemas.openxmlformats.org/officeDocument/2006/relationships/image" Target="../media/image30.png"/></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www.devon.gov.uk/education-and-families/send-local-offer/" TargetMode="Externa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C76F22-7F7F-4B14-A41D-65C594D01FD1}"/>
              </a:ext>
            </a:extLst>
          </p:cNvPr>
          <p:cNvSpPr>
            <a:spLocks noGrp="1"/>
          </p:cNvSpPr>
          <p:nvPr>
            <p:ph idx="1"/>
          </p:nvPr>
        </p:nvSpPr>
        <p:spPr>
          <a:xfrm>
            <a:off x="1000434" y="395675"/>
            <a:ext cx="9822618" cy="938463"/>
          </a:xfrm>
        </p:spPr>
        <p:txBody>
          <a:bodyPr vert="horz" lIns="91440" tIns="45720" rIns="91440" bIns="45720" rtlCol="0">
            <a:noAutofit/>
          </a:bodyPr>
          <a:lstStyle/>
          <a:p>
            <a:pPr marL="0" indent="0" algn="ctr">
              <a:buNone/>
            </a:pPr>
            <a:r>
              <a:rPr lang="en-US" sz="4800" b="1" dirty="0">
                <a:latin typeface="CCW Precursive 1" panose="03050602040000000000" pitchFamily="66" charset="0"/>
              </a:rPr>
              <a:t>SEN Information Report</a:t>
            </a:r>
          </a:p>
          <a:p>
            <a:pPr marL="0" indent="0" algn="ctr">
              <a:buNone/>
            </a:pPr>
            <a:r>
              <a:rPr lang="en-US" b="1" dirty="0">
                <a:latin typeface="CCW Precursive 1" panose="03050602040000000000" pitchFamily="66" charset="0"/>
              </a:rPr>
              <a:t>Written September 2025</a:t>
            </a:r>
          </a:p>
        </p:txBody>
      </p:sp>
      <p:pic>
        <p:nvPicPr>
          <p:cNvPr id="13" name="Picture 12">
            <a:extLst>
              <a:ext uri="{FF2B5EF4-FFF2-40B4-BE49-F238E27FC236}">
                <a16:creationId xmlns:a16="http://schemas.microsoft.com/office/drawing/2014/main" id="{BEF853CE-0450-4C23-B5CE-EB2D126182CD}"/>
              </a:ext>
            </a:extLst>
          </p:cNvPr>
          <p:cNvPicPr/>
          <p:nvPr/>
        </p:nvPicPr>
        <p:blipFill>
          <a:blip r:embed="rId2"/>
          <a:stretch>
            <a:fillRect/>
          </a:stretch>
        </p:blipFill>
        <p:spPr>
          <a:xfrm>
            <a:off x="245330" y="5425729"/>
            <a:ext cx="1393552" cy="1334528"/>
          </a:xfrm>
          <a:prstGeom prst="rect">
            <a:avLst/>
          </a:prstGeom>
        </p:spPr>
      </p:pic>
      <p:pic>
        <p:nvPicPr>
          <p:cNvPr id="4" name="Picture 3">
            <a:extLst>
              <a:ext uri="{FF2B5EF4-FFF2-40B4-BE49-F238E27FC236}">
                <a16:creationId xmlns:a16="http://schemas.microsoft.com/office/drawing/2014/main" id="{731C6A35-6903-4A15-98BF-8075397314D8}"/>
              </a:ext>
            </a:extLst>
          </p:cNvPr>
          <p:cNvPicPr>
            <a:picLocks noChangeAspect="1"/>
          </p:cNvPicPr>
          <p:nvPr/>
        </p:nvPicPr>
        <p:blipFill>
          <a:blip r:embed="rId3"/>
          <a:stretch>
            <a:fillRect/>
          </a:stretch>
        </p:blipFill>
        <p:spPr>
          <a:xfrm>
            <a:off x="3632778" y="1694842"/>
            <a:ext cx="4557929" cy="4670124"/>
          </a:xfrm>
          <a:prstGeom prst="rect">
            <a:avLst/>
          </a:prstGeom>
        </p:spPr>
      </p:pic>
    </p:spTree>
    <p:extLst>
      <p:ext uri="{BB962C8B-B14F-4D97-AF65-F5344CB8AC3E}">
        <p14:creationId xmlns:p14="http://schemas.microsoft.com/office/powerpoint/2010/main" val="2773475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C729E-24BE-46B4-8ABE-ECBCAF9E5FFD}"/>
              </a:ext>
            </a:extLst>
          </p:cNvPr>
          <p:cNvSpPr>
            <a:spLocks noGrp="1"/>
          </p:cNvSpPr>
          <p:nvPr>
            <p:ph type="title"/>
          </p:nvPr>
        </p:nvSpPr>
        <p:spPr>
          <a:xfrm>
            <a:off x="1932517" y="878448"/>
            <a:ext cx="8678333" cy="140727"/>
          </a:xfrm>
        </p:spPr>
        <p:txBody>
          <a:bodyPr>
            <a:noAutofit/>
          </a:bodyPr>
          <a:lstStyle/>
          <a:p>
            <a:pPr algn="ctr"/>
            <a:r>
              <a:rPr lang="en-GB" b="1" dirty="0">
                <a:latin typeface="CCW Precursive 1" panose="03050602040000000000" pitchFamily="66" charset="0"/>
              </a:rPr>
              <a:t>What is a SEN Information Report?</a:t>
            </a:r>
          </a:p>
        </p:txBody>
      </p:sp>
      <p:sp>
        <p:nvSpPr>
          <p:cNvPr id="3" name="Content Placeholder 2">
            <a:extLst>
              <a:ext uri="{FF2B5EF4-FFF2-40B4-BE49-F238E27FC236}">
                <a16:creationId xmlns:a16="http://schemas.microsoft.com/office/drawing/2014/main" id="{FBB0B0AC-C22A-4533-9631-C94C4DE28E3B}"/>
              </a:ext>
            </a:extLst>
          </p:cNvPr>
          <p:cNvSpPr>
            <a:spLocks noGrp="1"/>
          </p:cNvSpPr>
          <p:nvPr>
            <p:ph idx="1"/>
          </p:nvPr>
        </p:nvSpPr>
        <p:spPr>
          <a:xfrm>
            <a:off x="650240" y="1940560"/>
            <a:ext cx="10891519" cy="4246879"/>
          </a:xfrm>
        </p:spPr>
        <p:txBody>
          <a:bodyPr>
            <a:normAutofit fontScale="55000" lnSpcReduction="20000"/>
          </a:bodyPr>
          <a:lstStyle/>
          <a:p>
            <a:pPr>
              <a:lnSpc>
                <a:spcPct val="170000"/>
              </a:lnSpc>
            </a:pPr>
            <a:r>
              <a:rPr lang="en-GB" sz="4000" dirty="0">
                <a:latin typeface="CCW Precursive 1" panose="03050602040000000000" pitchFamily="66" charset="0"/>
              </a:rPr>
              <a:t>The School Information Report answers some of the most frequently asked questions about the school’s provision for children with special educational needs or disabilities (often abbreviated to SEND) </a:t>
            </a:r>
          </a:p>
          <a:p>
            <a:pPr>
              <a:lnSpc>
                <a:spcPct val="170000"/>
              </a:lnSpc>
            </a:pPr>
            <a:endParaRPr lang="en-GB" sz="4000" dirty="0">
              <a:latin typeface="CCW Precursive 1" panose="03050602040000000000" pitchFamily="66" charset="0"/>
            </a:endParaRPr>
          </a:p>
          <a:p>
            <a:pPr>
              <a:lnSpc>
                <a:spcPct val="170000"/>
              </a:lnSpc>
            </a:pPr>
            <a:r>
              <a:rPr lang="en-GB" sz="4000" dirty="0">
                <a:latin typeface="CCW Precursive 1" panose="03050602040000000000" pitchFamily="66" charset="0"/>
              </a:rPr>
              <a:t>It is reviewed annually or when necessary, throughout the year. </a:t>
            </a:r>
          </a:p>
          <a:p>
            <a:endParaRPr lang="en-GB" dirty="0">
              <a:solidFill>
                <a:schemeClr val="bg1"/>
              </a:solidFill>
            </a:endParaRPr>
          </a:p>
        </p:txBody>
      </p:sp>
      <p:pic>
        <p:nvPicPr>
          <p:cNvPr id="1026" name="Picture 2" descr="https://symbols.widgitonline.com/widgit/col/396.25x170/bycc/English_UK/information/NOUN/Sg/30800600030000000.sym.png?showPlurals=0&amp;showPronouns=0&amp;showDemonstratives=0&amp;showImperatives=0&amp;skinTone=1&amp;varyGroupSkinTones=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74358" y="5236143"/>
            <a:ext cx="983431" cy="1286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405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D5AEC-C7AB-4B0A-B5C7-15CB8AB4AA79}"/>
              </a:ext>
            </a:extLst>
          </p:cNvPr>
          <p:cNvSpPr>
            <a:spLocks noGrp="1"/>
          </p:cNvSpPr>
          <p:nvPr>
            <p:ph type="title"/>
          </p:nvPr>
        </p:nvSpPr>
        <p:spPr>
          <a:xfrm>
            <a:off x="800878" y="207206"/>
            <a:ext cx="10515600" cy="1348065"/>
          </a:xfrm>
        </p:spPr>
        <p:txBody>
          <a:bodyPr>
            <a:normAutofit fontScale="90000"/>
          </a:bodyPr>
          <a:lstStyle/>
          <a:p>
            <a:pPr algn="ctr">
              <a:lnSpc>
                <a:spcPct val="90000"/>
              </a:lnSpc>
            </a:pPr>
            <a:r>
              <a:rPr lang="en-GB" sz="4300" b="1" dirty="0">
                <a:latin typeface="CCW Precursive 1" panose="03050602040000000000" pitchFamily="66" charset="0"/>
              </a:rPr>
              <a:t>What does having a Special Educational Need or Disability mean?</a:t>
            </a:r>
          </a:p>
        </p:txBody>
      </p:sp>
      <p:sp>
        <p:nvSpPr>
          <p:cNvPr id="16" name="Content Placeholder 15">
            <a:extLst>
              <a:ext uri="{FF2B5EF4-FFF2-40B4-BE49-F238E27FC236}">
                <a16:creationId xmlns:a16="http://schemas.microsoft.com/office/drawing/2014/main" id="{907CE7D3-76EC-4F39-994D-28A9645BF4CC}"/>
              </a:ext>
            </a:extLst>
          </p:cNvPr>
          <p:cNvSpPr>
            <a:spLocks noGrp="1"/>
          </p:cNvSpPr>
          <p:nvPr>
            <p:ph idx="1"/>
          </p:nvPr>
        </p:nvSpPr>
        <p:spPr>
          <a:xfrm>
            <a:off x="447675" y="2136710"/>
            <a:ext cx="10515600" cy="4344579"/>
          </a:xfrm>
        </p:spPr>
        <p:txBody>
          <a:bodyPr>
            <a:normAutofit fontScale="62500" lnSpcReduction="20000"/>
          </a:bodyPr>
          <a:lstStyle/>
          <a:p>
            <a:pPr marL="0" indent="0">
              <a:lnSpc>
                <a:spcPct val="160000"/>
              </a:lnSpc>
              <a:buNone/>
            </a:pPr>
            <a:r>
              <a:rPr lang="en-GB" dirty="0">
                <a:latin typeface="CCW Precursive 1" panose="03050602040000000000" pitchFamily="66" charset="0"/>
              </a:rPr>
              <a:t>‘</a:t>
            </a:r>
            <a:r>
              <a:rPr lang="en-GB" sz="2600" dirty="0">
                <a:latin typeface="CCW Precursive 1" panose="03050602040000000000" pitchFamily="66" charset="0"/>
              </a:rPr>
              <a:t>A child or young person has SEND (Special Educational Needs and Disabilities) if they have a learning difficulty or disability which calls for special educational provision to be made for them. </a:t>
            </a:r>
          </a:p>
          <a:p>
            <a:pPr marL="0" indent="0">
              <a:lnSpc>
                <a:spcPct val="160000"/>
              </a:lnSpc>
              <a:buNone/>
            </a:pPr>
            <a:r>
              <a:rPr lang="en-GB" sz="2600" dirty="0">
                <a:latin typeface="CCW Precursive 1" panose="03050602040000000000" pitchFamily="66" charset="0"/>
              </a:rPr>
              <a:t>A child of compulsory school age or a young person has a learning difficulty or disability if they:  </a:t>
            </a:r>
            <a:endParaRPr lang="en-GB" sz="3200" i="1" dirty="0">
              <a:latin typeface="CCW Precursive 1" panose="03050602040000000000" pitchFamily="66" charset="0"/>
            </a:endParaRPr>
          </a:p>
          <a:p>
            <a:pPr lvl="1" fontAlgn="base">
              <a:lnSpc>
                <a:spcPct val="160000"/>
              </a:lnSpc>
            </a:pPr>
            <a:r>
              <a:rPr lang="en-GB" sz="2600" dirty="0">
                <a:latin typeface="CCW Precursive 1" panose="03050602040000000000" pitchFamily="66" charset="0"/>
              </a:rPr>
              <a:t>have a significantly greater difficulty in learning than the majority of others of the same age; or </a:t>
            </a:r>
          </a:p>
          <a:p>
            <a:pPr lvl="1" fontAlgn="base">
              <a:lnSpc>
                <a:spcPct val="160000"/>
              </a:lnSpc>
            </a:pPr>
            <a:r>
              <a:rPr lang="en-GB" sz="2600" dirty="0">
                <a:latin typeface="CCW Precursive 1" panose="03050602040000000000" pitchFamily="66" charset="0"/>
              </a:rPr>
              <a:t>have a disability which prevents or hinders them from making use of educational facilities  of a kind generally provided for others of the same age in mainstream schools or mainstream post16 institutions.’</a:t>
            </a:r>
          </a:p>
          <a:p>
            <a:pPr marL="457200" lvl="1" indent="0" fontAlgn="base">
              <a:lnSpc>
                <a:spcPct val="160000"/>
              </a:lnSpc>
              <a:buNone/>
            </a:pPr>
            <a:r>
              <a:rPr lang="en-GB" sz="2600" dirty="0">
                <a:latin typeface="CCW Precursive 1" panose="03050602040000000000" pitchFamily="66" charset="0"/>
              </a:rPr>
              <a:t>			         (SEN Code of Practice 2014)</a:t>
            </a:r>
          </a:p>
          <a:p>
            <a:pPr lvl="1" fontAlgn="base"/>
            <a:endParaRPr lang="en-GB" b="1" dirty="0"/>
          </a:p>
        </p:txBody>
      </p:sp>
      <p:grpSp>
        <p:nvGrpSpPr>
          <p:cNvPr id="12" name="Group 11">
            <a:extLst>
              <a:ext uri="{FF2B5EF4-FFF2-40B4-BE49-F238E27FC236}">
                <a16:creationId xmlns:a16="http://schemas.microsoft.com/office/drawing/2014/main" id="{2228945A-AC4F-43B6-8B49-1A3CBD660203}"/>
              </a:ext>
            </a:extLst>
          </p:cNvPr>
          <p:cNvGrpSpPr/>
          <p:nvPr/>
        </p:nvGrpSpPr>
        <p:grpSpPr>
          <a:xfrm>
            <a:off x="5812065" y="9323614"/>
            <a:ext cx="2610485" cy="838200"/>
            <a:chOff x="0" y="0"/>
            <a:chExt cx="2610612" cy="838200"/>
          </a:xfrm>
        </p:grpSpPr>
        <p:sp>
          <p:nvSpPr>
            <p:cNvPr id="13" name="Shape 163">
              <a:extLst>
                <a:ext uri="{FF2B5EF4-FFF2-40B4-BE49-F238E27FC236}">
                  <a16:creationId xmlns:a16="http://schemas.microsoft.com/office/drawing/2014/main" id="{2BD781C4-7104-4AD9-8789-8CF11F1F0767}"/>
                </a:ext>
              </a:extLst>
            </p:cNvPr>
            <p:cNvSpPr/>
            <p:nvPr/>
          </p:nvSpPr>
          <p:spPr>
            <a:xfrm>
              <a:off x="0" y="0"/>
              <a:ext cx="2610612" cy="838200"/>
            </a:xfrm>
            <a:custGeom>
              <a:avLst/>
              <a:gdLst/>
              <a:ahLst/>
              <a:cxnLst/>
              <a:rect l="0" t="0" r="0" b="0"/>
              <a:pathLst>
                <a:path w="2610612" h="838200">
                  <a:moveTo>
                    <a:pt x="0" y="139700"/>
                  </a:moveTo>
                  <a:cubicBezTo>
                    <a:pt x="0" y="62484"/>
                    <a:pt x="62484" y="0"/>
                    <a:pt x="139700" y="0"/>
                  </a:cubicBezTo>
                  <a:lnTo>
                    <a:pt x="2470912" y="0"/>
                  </a:lnTo>
                  <a:cubicBezTo>
                    <a:pt x="2548001" y="0"/>
                    <a:pt x="2610612" y="62484"/>
                    <a:pt x="2610612" y="139700"/>
                  </a:cubicBezTo>
                  <a:lnTo>
                    <a:pt x="2610612" y="698500"/>
                  </a:lnTo>
                  <a:cubicBezTo>
                    <a:pt x="2610612" y="775715"/>
                    <a:pt x="2548001" y="838200"/>
                    <a:pt x="2470912" y="838200"/>
                  </a:cubicBezTo>
                  <a:lnTo>
                    <a:pt x="139700" y="838200"/>
                  </a:lnTo>
                  <a:cubicBezTo>
                    <a:pt x="62484" y="838200"/>
                    <a:pt x="0" y="775715"/>
                    <a:pt x="0" y="698500"/>
                  </a:cubicBezTo>
                  <a:close/>
                </a:path>
              </a:pathLst>
            </a:custGeom>
            <a:ln w="38100" cap="flat">
              <a:miter lim="127000"/>
            </a:ln>
          </p:spPr>
          <p:style>
            <a:lnRef idx="1">
              <a:srgbClr val="33CCCC"/>
            </a:lnRef>
            <a:fillRef idx="0">
              <a:srgbClr val="000000">
                <a:alpha val="0"/>
              </a:srgbClr>
            </a:fillRef>
            <a:effectRef idx="0">
              <a:scrgbClr r="0" g="0" b="0"/>
            </a:effectRef>
            <a:fontRef idx="none"/>
          </p:style>
          <p:txBody>
            <a:bodyPr/>
            <a:lstStyle/>
            <a:p>
              <a:endParaRPr lang="en-GB"/>
            </a:p>
          </p:txBody>
        </p:sp>
        <p:pic>
          <p:nvPicPr>
            <p:cNvPr id="14" name="Picture 13">
              <a:extLst>
                <a:ext uri="{FF2B5EF4-FFF2-40B4-BE49-F238E27FC236}">
                  <a16:creationId xmlns:a16="http://schemas.microsoft.com/office/drawing/2014/main" id="{1BA62E04-7152-44F0-BDE4-294112B5B300}"/>
                </a:ext>
              </a:extLst>
            </p:cNvPr>
            <p:cNvPicPr/>
            <p:nvPr/>
          </p:nvPicPr>
          <p:blipFill>
            <a:blip r:embed="rId2"/>
            <a:stretch>
              <a:fillRect/>
            </a:stretch>
          </p:blipFill>
          <p:spPr>
            <a:xfrm>
              <a:off x="482854" y="102362"/>
              <a:ext cx="1639824" cy="630936"/>
            </a:xfrm>
            <a:prstGeom prst="rect">
              <a:avLst/>
            </a:prstGeom>
          </p:spPr>
        </p:pic>
      </p:grpSp>
      <p:pic>
        <p:nvPicPr>
          <p:cNvPr id="2050" name="Picture 2" descr="https://symbols.widgitonline.com/widgit/col/396.25x170/bycc/custom/wemburywidgit1/wordlist/ca79b784-9270-4f37-a11b-eefdd95516a8/1de7df2a-2e54-478c-8003-097d28b12358.sym.png?showPlurals=0&amp;showPronouns=0&amp;showDemonstratives=0&amp;showImperatives=0&amp;skinTone=1&amp;varyGroupSkinTones=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29825" y="5059507"/>
            <a:ext cx="1866900" cy="1619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54403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58202-7622-4760-9EC2-CBD2833327AF}"/>
              </a:ext>
            </a:extLst>
          </p:cNvPr>
          <p:cNvSpPr>
            <a:spLocks noGrp="1"/>
          </p:cNvSpPr>
          <p:nvPr>
            <p:ph type="title"/>
          </p:nvPr>
        </p:nvSpPr>
        <p:spPr>
          <a:xfrm>
            <a:off x="1822321" y="349920"/>
            <a:ext cx="8988554" cy="2414488"/>
          </a:xfrm>
        </p:spPr>
        <p:txBody>
          <a:bodyPr anchor="t">
            <a:normAutofit/>
          </a:bodyPr>
          <a:lstStyle/>
          <a:p>
            <a:pPr algn="ctr">
              <a:lnSpc>
                <a:spcPct val="90000"/>
              </a:lnSpc>
            </a:pPr>
            <a:r>
              <a:rPr lang="en-GB" sz="4100" b="1" dirty="0">
                <a:latin typeface="CCW Precursive 1" panose="03050602040000000000" pitchFamily="66" charset="0"/>
              </a:rPr>
              <a:t>What are the four main areas of need?</a:t>
            </a:r>
          </a:p>
        </p:txBody>
      </p:sp>
      <p:sp>
        <p:nvSpPr>
          <p:cNvPr id="3" name="Content Placeholder 2">
            <a:extLst>
              <a:ext uri="{FF2B5EF4-FFF2-40B4-BE49-F238E27FC236}">
                <a16:creationId xmlns:a16="http://schemas.microsoft.com/office/drawing/2014/main" id="{7937D3F7-815C-465D-A7F4-F9F56347AFED}"/>
              </a:ext>
            </a:extLst>
          </p:cNvPr>
          <p:cNvSpPr>
            <a:spLocks noGrp="1"/>
          </p:cNvSpPr>
          <p:nvPr>
            <p:ph idx="1"/>
          </p:nvPr>
        </p:nvSpPr>
        <p:spPr>
          <a:xfrm>
            <a:off x="782320" y="1587468"/>
            <a:ext cx="10363200" cy="5006372"/>
          </a:xfrm>
        </p:spPr>
        <p:txBody>
          <a:bodyPr>
            <a:normAutofit fontScale="92500" lnSpcReduction="10000"/>
          </a:bodyPr>
          <a:lstStyle/>
          <a:p>
            <a:pPr marL="0" lvl="0" indent="0" fontAlgn="base">
              <a:buNone/>
            </a:pPr>
            <a:r>
              <a:rPr lang="en-GB" sz="2400" dirty="0">
                <a:latin typeface="CCW Precursive 1" panose="03050602040000000000" pitchFamily="66" charset="0"/>
              </a:rPr>
              <a:t>The four broad areas of need are:  </a:t>
            </a:r>
          </a:p>
          <a:p>
            <a:pPr marL="0" indent="0">
              <a:buNone/>
            </a:pPr>
            <a:endParaRPr lang="en-GB" sz="2400" dirty="0">
              <a:latin typeface="Sassoon Primary" pitchFamily="50" charset="0"/>
            </a:endParaRPr>
          </a:p>
          <a:p>
            <a:pPr marL="0" indent="0">
              <a:buNone/>
            </a:pPr>
            <a:endParaRPr lang="en-GB" sz="2000" dirty="0">
              <a:latin typeface="CCW Precursive 1" panose="03050602040000000000" pitchFamily="66" charset="0"/>
            </a:endParaRPr>
          </a:p>
          <a:p>
            <a:pPr marL="0" indent="0">
              <a:buNone/>
            </a:pPr>
            <a:endParaRPr lang="en-GB" sz="2000" dirty="0">
              <a:latin typeface="CCW Precursive 1" panose="03050602040000000000" pitchFamily="66" charset="0"/>
            </a:endParaRPr>
          </a:p>
          <a:p>
            <a:pPr marL="0" indent="0">
              <a:buNone/>
            </a:pPr>
            <a:endParaRPr lang="en-GB" sz="2000" dirty="0">
              <a:latin typeface="CCW Precursive 1" panose="03050602040000000000" pitchFamily="66" charset="0"/>
            </a:endParaRPr>
          </a:p>
          <a:p>
            <a:pPr marL="0" indent="0">
              <a:buNone/>
            </a:pPr>
            <a:endParaRPr lang="en-GB" sz="2000" dirty="0">
              <a:latin typeface="CCW Precursive 1" panose="03050602040000000000" pitchFamily="66" charset="0"/>
            </a:endParaRPr>
          </a:p>
          <a:p>
            <a:pPr marL="0" indent="0">
              <a:buNone/>
            </a:pPr>
            <a:endParaRPr lang="en-GB" sz="2000" dirty="0">
              <a:latin typeface="CCW Precursive 1" panose="03050602040000000000" pitchFamily="66" charset="0"/>
            </a:endParaRPr>
          </a:p>
          <a:p>
            <a:pPr marL="0" lvl="0" indent="0" fontAlgn="base">
              <a:lnSpc>
                <a:spcPct val="150000"/>
              </a:lnSpc>
              <a:buNone/>
            </a:pPr>
            <a:endParaRPr lang="en-GB" sz="2000" dirty="0">
              <a:latin typeface="CCW Precursive 1" panose="03050602040000000000" pitchFamily="66" charset="0"/>
            </a:endParaRPr>
          </a:p>
          <a:p>
            <a:pPr marL="0" lvl="0" indent="0" fontAlgn="base">
              <a:lnSpc>
                <a:spcPct val="150000"/>
              </a:lnSpc>
              <a:buNone/>
            </a:pPr>
            <a:endParaRPr lang="en-GB" sz="2000" dirty="0">
              <a:latin typeface="CCW Precursive 1" panose="03050602040000000000" pitchFamily="66" charset="0"/>
            </a:endParaRPr>
          </a:p>
          <a:p>
            <a:pPr marL="0" lvl="0" indent="0" fontAlgn="base">
              <a:lnSpc>
                <a:spcPct val="150000"/>
              </a:lnSpc>
              <a:buNone/>
            </a:pPr>
            <a:r>
              <a:rPr lang="en-GB" sz="2000" dirty="0">
                <a:latin typeface="CCW Precursive 1" panose="03050602040000000000" pitchFamily="66" charset="0"/>
              </a:rPr>
              <a:t>A child may have difficulties in more than one broad areas of need. These are explained in more detail within the SEN Code of Practice.  </a:t>
            </a:r>
          </a:p>
          <a:p>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688907516"/>
              </p:ext>
            </p:extLst>
          </p:nvPr>
        </p:nvGraphicFramePr>
        <p:xfrm>
          <a:off x="548640" y="2143760"/>
          <a:ext cx="10668000" cy="2923157"/>
        </p:xfrm>
        <a:graphic>
          <a:graphicData uri="http://schemas.openxmlformats.org/drawingml/2006/table">
            <a:tbl>
              <a:tblPr firstRow="1" bandRow="1">
                <a:tableStyleId>{5C22544A-7EE6-4342-B048-85BDC9FD1C3A}</a:tableStyleId>
              </a:tblPr>
              <a:tblGrid>
                <a:gridCol w="2667000">
                  <a:extLst>
                    <a:ext uri="{9D8B030D-6E8A-4147-A177-3AD203B41FA5}">
                      <a16:colId xmlns:a16="http://schemas.microsoft.com/office/drawing/2014/main" val="561825910"/>
                    </a:ext>
                  </a:extLst>
                </a:gridCol>
                <a:gridCol w="2667000">
                  <a:extLst>
                    <a:ext uri="{9D8B030D-6E8A-4147-A177-3AD203B41FA5}">
                      <a16:colId xmlns:a16="http://schemas.microsoft.com/office/drawing/2014/main" val="652498008"/>
                    </a:ext>
                  </a:extLst>
                </a:gridCol>
                <a:gridCol w="2667000">
                  <a:extLst>
                    <a:ext uri="{9D8B030D-6E8A-4147-A177-3AD203B41FA5}">
                      <a16:colId xmlns:a16="http://schemas.microsoft.com/office/drawing/2014/main" val="2456269462"/>
                    </a:ext>
                  </a:extLst>
                </a:gridCol>
                <a:gridCol w="2667000">
                  <a:extLst>
                    <a:ext uri="{9D8B030D-6E8A-4147-A177-3AD203B41FA5}">
                      <a16:colId xmlns:a16="http://schemas.microsoft.com/office/drawing/2014/main" val="4194408920"/>
                    </a:ext>
                  </a:extLst>
                </a:gridCol>
              </a:tblGrid>
              <a:tr h="1185797">
                <a:tc>
                  <a:txBody>
                    <a:bodyPr/>
                    <a:lstStyle/>
                    <a:p>
                      <a:endParaRPr lang="en-GB" dirty="0"/>
                    </a:p>
                  </a:txBody>
                  <a:tcPr>
                    <a:solidFill>
                      <a:srgbClr val="FF0000"/>
                    </a:solidFill>
                  </a:tcPr>
                </a:tc>
                <a:tc>
                  <a:txBody>
                    <a:bodyPr/>
                    <a:lstStyle/>
                    <a:p>
                      <a:endParaRPr lang="en-GB" dirty="0"/>
                    </a:p>
                    <a:p>
                      <a:endParaRPr lang="en-GB" dirty="0"/>
                    </a:p>
                    <a:p>
                      <a:endParaRPr lang="en-GB" dirty="0"/>
                    </a:p>
                  </a:txBody>
                  <a:tcPr>
                    <a:solidFill>
                      <a:srgbClr val="FFC000"/>
                    </a:solidFill>
                  </a:tcPr>
                </a:tc>
                <a:tc>
                  <a:txBody>
                    <a:bodyPr/>
                    <a:lstStyle/>
                    <a:p>
                      <a:endParaRPr lang="en-GB" dirty="0"/>
                    </a:p>
                  </a:txBody>
                  <a:tcPr>
                    <a:solidFill>
                      <a:srgbClr val="FFFF00"/>
                    </a:solidFill>
                  </a:tcPr>
                </a:tc>
                <a:tc>
                  <a:txBody>
                    <a:bodyPr/>
                    <a:lstStyle/>
                    <a:p>
                      <a:endParaRPr lang="en-GB" dirty="0"/>
                    </a:p>
                  </a:txBody>
                  <a:tcPr>
                    <a:solidFill>
                      <a:schemeClr val="accent6">
                        <a:lumMod val="40000"/>
                        <a:lumOff val="60000"/>
                      </a:schemeClr>
                    </a:solidFill>
                  </a:tcPr>
                </a:tc>
                <a:extLst>
                  <a:ext uri="{0D108BD9-81ED-4DB2-BD59-A6C34878D82A}">
                    <a16:rowId xmlns:a16="http://schemas.microsoft.com/office/drawing/2014/main" val="3398369941"/>
                  </a:ext>
                </a:extLst>
              </a:tr>
              <a:tr h="1699643">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en-GB" sz="2000" b="1" dirty="0">
                          <a:latin typeface="CCW Precursive 1" panose="03050602040000000000" pitchFamily="66" charset="0"/>
                        </a:rPr>
                        <a:t>Communication and Interaction  </a:t>
                      </a:r>
                    </a:p>
                    <a:p>
                      <a:pPr algn="ctr"/>
                      <a:endParaRPr lang="en-GB" dirty="0"/>
                    </a:p>
                  </a:txBody>
                  <a:tcPr>
                    <a:solidFill>
                      <a:srgbClr val="FF0000"/>
                    </a:solidFill>
                  </a:tcPr>
                </a:tc>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en-GB" sz="2000" b="1" dirty="0">
                          <a:latin typeface="CCW Precursive 1" panose="03050602040000000000" pitchFamily="66" charset="0"/>
                        </a:rPr>
                        <a:t>Cognition and Learning </a:t>
                      </a:r>
                    </a:p>
                    <a:p>
                      <a:pPr algn="ctr"/>
                      <a:endParaRPr lang="en-GB" sz="1600" dirty="0">
                        <a:latin typeface="CCW Precursive 1" panose="03050602040000000000" pitchFamily="66" charset="0"/>
                      </a:endParaRPr>
                    </a:p>
                  </a:txBody>
                  <a:tcPr>
                    <a:solidFill>
                      <a:srgbClr val="FFC000"/>
                    </a:solidFill>
                  </a:tcPr>
                </a:tc>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en-GB" sz="2000" b="1" dirty="0">
                          <a:latin typeface="CCW Precursive 1" panose="03050602040000000000" pitchFamily="66" charset="0"/>
                        </a:rPr>
                        <a:t>Social, Emotional and Mental Health  </a:t>
                      </a:r>
                    </a:p>
                    <a:p>
                      <a:pPr algn="ctr"/>
                      <a:endParaRPr lang="en-GB" sz="1600" dirty="0">
                        <a:latin typeface="CCW Precursive 1" panose="03050602040000000000" pitchFamily="66" charset="0"/>
                      </a:endParaRPr>
                    </a:p>
                  </a:txBody>
                  <a:tcPr>
                    <a:solidFill>
                      <a:srgbClr val="FFFF00"/>
                    </a:solidFill>
                  </a:tcPr>
                </a:tc>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en-GB" sz="2000" b="1" dirty="0">
                          <a:latin typeface="CCW Precursive 1" panose="03050602040000000000" pitchFamily="66" charset="0"/>
                        </a:rPr>
                        <a:t>Sensory and / or physical needs </a:t>
                      </a:r>
                    </a:p>
                    <a:p>
                      <a:pPr algn="ctr"/>
                      <a:endParaRPr lang="en-GB" sz="1600" dirty="0">
                        <a:latin typeface="CCW Precursive 1" panose="03050602040000000000" pitchFamily="66" charset="0"/>
                      </a:endParaRPr>
                    </a:p>
                  </a:txBody>
                  <a:tcPr>
                    <a:solidFill>
                      <a:schemeClr val="accent6">
                        <a:lumMod val="40000"/>
                        <a:lumOff val="60000"/>
                      </a:schemeClr>
                    </a:solidFill>
                  </a:tcPr>
                </a:tc>
                <a:extLst>
                  <a:ext uri="{0D108BD9-81ED-4DB2-BD59-A6C34878D82A}">
                    <a16:rowId xmlns:a16="http://schemas.microsoft.com/office/drawing/2014/main" val="2973347946"/>
                  </a:ext>
                </a:extLst>
              </a:tr>
            </a:tbl>
          </a:graphicData>
        </a:graphic>
      </p:graphicFrame>
      <p:pic>
        <p:nvPicPr>
          <p:cNvPr id="5" name="Picture 4"/>
          <p:cNvPicPr>
            <a:picLocks noChangeAspect="1"/>
          </p:cNvPicPr>
          <p:nvPr/>
        </p:nvPicPr>
        <p:blipFill>
          <a:blip r:embed="rId2"/>
          <a:stretch>
            <a:fillRect/>
          </a:stretch>
        </p:blipFill>
        <p:spPr>
          <a:xfrm>
            <a:off x="4292499" y="2246867"/>
            <a:ext cx="911654" cy="880575"/>
          </a:xfrm>
          <a:prstGeom prst="rect">
            <a:avLst/>
          </a:prstGeom>
        </p:spPr>
      </p:pic>
      <p:pic>
        <p:nvPicPr>
          <p:cNvPr id="6" name="Picture 5"/>
          <p:cNvPicPr>
            <a:picLocks noChangeAspect="1"/>
          </p:cNvPicPr>
          <p:nvPr/>
        </p:nvPicPr>
        <p:blipFill>
          <a:blip r:embed="rId3"/>
          <a:stretch>
            <a:fillRect/>
          </a:stretch>
        </p:blipFill>
        <p:spPr>
          <a:xfrm>
            <a:off x="1487676" y="2297433"/>
            <a:ext cx="846049" cy="933950"/>
          </a:xfrm>
          <a:prstGeom prst="rect">
            <a:avLst/>
          </a:prstGeom>
        </p:spPr>
      </p:pic>
      <p:pic>
        <p:nvPicPr>
          <p:cNvPr id="7" name="Picture 6"/>
          <p:cNvPicPr>
            <a:picLocks noChangeAspect="1"/>
          </p:cNvPicPr>
          <p:nvPr/>
        </p:nvPicPr>
        <p:blipFill>
          <a:blip r:embed="rId4"/>
          <a:stretch>
            <a:fillRect/>
          </a:stretch>
        </p:blipFill>
        <p:spPr>
          <a:xfrm>
            <a:off x="6823910" y="2261226"/>
            <a:ext cx="900617" cy="895350"/>
          </a:xfrm>
          <a:prstGeom prst="rect">
            <a:avLst/>
          </a:prstGeom>
        </p:spPr>
      </p:pic>
      <p:pic>
        <p:nvPicPr>
          <p:cNvPr id="8" name="Picture 7"/>
          <p:cNvPicPr>
            <a:picLocks noChangeAspect="1"/>
          </p:cNvPicPr>
          <p:nvPr/>
        </p:nvPicPr>
        <p:blipFill>
          <a:blip r:embed="rId5"/>
          <a:stretch>
            <a:fillRect/>
          </a:stretch>
        </p:blipFill>
        <p:spPr>
          <a:xfrm>
            <a:off x="9344284" y="2316733"/>
            <a:ext cx="921684" cy="895350"/>
          </a:xfrm>
          <a:prstGeom prst="rect">
            <a:avLst/>
          </a:prstGeom>
        </p:spPr>
      </p:pic>
    </p:spTree>
    <p:extLst>
      <p:ext uri="{BB962C8B-B14F-4D97-AF65-F5344CB8AC3E}">
        <p14:creationId xmlns:p14="http://schemas.microsoft.com/office/powerpoint/2010/main" val="24778842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26FCA-C687-42EF-A4FE-0FC7493B011F}"/>
              </a:ext>
            </a:extLst>
          </p:cNvPr>
          <p:cNvSpPr>
            <a:spLocks noGrp="1"/>
          </p:cNvSpPr>
          <p:nvPr>
            <p:ph type="title"/>
          </p:nvPr>
        </p:nvSpPr>
        <p:spPr>
          <a:xfrm>
            <a:off x="635000" y="495300"/>
            <a:ext cx="8518525" cy="1019175"/>
          </a:xfrm>
        </p:spPr>
        <p:txBody>
          <a:bodyPr anchor="ctr">
            <a:normAutofit fontScale="90000"/>
          </a:bodyPr>
          <a:lstStyle/>
          <a:p>
            <a:pPr algn="ctr"/>
            <a:r>
              <a:rPr lang="en-GB" sz="3700" b="1" dirty="0">
                <a:latin typeface="CCW Precursive 1" panose="03050602040000000000" pitchFamily="66" charset="0"/>
              </a:rPr>
              <a:t>How do we identify if a child has a Special Educational Need?</a:t>
            </a:r>
          </a:p>
        </p:txBody>
      </p:sp>
      <p:sp>
        <p:nvSpPr>
          <p:cNvPr id="3" name="Content Placeholder 2"/>
          <p:cNvSpPr>
            <a:spLocks noGrp="1"/>
          </p:cNvSpPr>
          <p:nvPr>
            <p:ph idx="1"/>
          </p:nvPr>
        </p:nvSpPr>
        <p:spPr>
          <a:xfrm>
            <a:off x="800100" y="1721929"/>
            <a:ext cx="10591800" cy="4251960"/>
          </a:xfrm>
        </p:spPr>
        <p:txBody>
          <a:bodyPr>
            <a:noAutofit/>
          </a:bodyPr>
          <a:lstStyle/>
          <a:p>
            <a:r>
              <a:rPr lang="en-GB" sz="1600" dirty="0">
                <a:latin typeface="CCW Precursive 1" panose="03050602040000000000" pitchFamily="66" charset="0"/>
              </a:rPr>
              <a:t>We all recognise the importance of identifying SEND early and making effective provision quickly. Pupils attainment is continuously monitored.</a:t>
            </a:r>
          </a:p>
          <a:p>
            <a:pPr marL="0" indent="0">
              <a:buNone/>
            </a:pPr>
            <a:r>
              <a:rPr lang="en-GB" sz="1600" dirty="0">
                <a:latin typeface="CCW Precursive 1" panose="03050602040000000000" pitchFamily="66" charset="0"/>
              </a:rPr>
              <a:t> </a:t>
            </a:r>
          </a:p>
          <a:p>
            <a:r>
              <a:rPr lang="en-GB" sz="1600" dirty="0">
                <a:latin typeface="CCW Precursive 1" panose="03050602040000000000" pitchFamily="66" charset="0"/>
              </a:rPr>
              <a:t>We assess each pupil’s skills and levels of attainment when they first come to the school. This builds on any information from the child’s previous early years setting or school.</a:t>
            </a:r>
          </a:p>
          <a:p>
            <a:pPr marL="0" indent="0">
              <a:buNone/>
            </a:pPr>
            <a:endParaRPr lang="en-GB" sz="1600" dirty="0">
              <a:latin typeface="CCW Precursive 1" panose="03050602040000000000" pitchFamily="66" charset="0"/>
            </a:endParaRPr>
          </a:p>
          <a:p>
            <a:r>
              <a:rPr lang="en-GB" sz="1600" dirty="0">
                <a:latin typeface="CCW Precursive 1" panose="03050602040000000000" pitchFamily="66" charset="0"/>
              </a:rPr>
              <a:t>Where children already have their SEND diagnosed or identified, we will work closely with the family and our partners.</a:t>
            </a:r>
          </a:p>
          <a:p>
            <a:pPr marL="0" indent="0">
              <a:buNone/>
            </a:pPr>
            <a:endParaRPr lang="en-GB" sz="1600" dirty="0">
              <a:latin typeface="CCW Precursive 1" panose="03050602040000000000" pitchFamily="66" charset="0"/>
            </a:endParaRPr>
          </a:p>
          <a:p>
            <a:r>
              <a:rPr lang="en-GB" sz="1600" dirty="0">
                <a:latin typeface="CCW Precursive 1" panose="03050602040000000000" pitchFamily="66" charset="0"/>
              </a:rPr>
              <a:t>Teachers are supported by the Senior Leadership Team to regularly assess pupils’ progress and attainment throughout the year. </a:t>
            </a:r>
          </a:p>
          <a:p>
            <a:pPr marL="0" indent="0">
              <a:buNone/>
            </a:pPr>
            <a:endParaRPr lang="en-GB" sz="1600" dirty="0">
              <a:latin typeface="CCW Precursive 1" panose="03050602040000000000" pitchFamily="66" charset="0"/>
            </a:endParaRPr>
          </a:p>
          <a:p>
            <a:r>
              <a:rPr lang="en-GB" sz="1600" dirty="0">
                <a:latin typeface="CCW Precursive 1" panose="03050602040000000000" pitchFamily="66" charset="0"/>
              </a:rPr>
              <a:t>If their progress continues to be slower than expected the teacher and team leaders will work with the family and the SENDCO (Special Educational Needs and Disabilities Coordinator) to carry out a clear analysis of the child’s needs and identify if they need additional support</a:t>
            </a:r>
            <a:r>
              <a:rPr lang="en-GB" sz="1200" dirty="0">
                <a:latin typeface="Sassoon Primary" pitchFamily="50" charset="0"/>
              </a:rPr>
              <a:t>. </a:t>
            </a:r>
          </a:p>
        </p:txBody>
      </p:sp>
      <p:pic>
        <p:nvPicPr>
          <p:cNvPr id="4098" name="Picture 2" descr="https://symbols.widgitonline.com/widgit/col/396.25x170/bycc/custom/wemburywidgit1/wordlist/ca79b784-9270-4f37-a11b-eefdd95516a8/7b60ece6-3d33-4e07-9a35-21bf13d5c7b7.sym.png?showPlurals=0&amp;showPronouns=0&amp;showDemonstratives=0&amp;showImperatives=0&amp;skinTone=1&amp;varyGroupSkinTones=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0750" y="102678"/>
            <a:ext cx="1619250" cy="1619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32342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D5AEC-C7AB-4B0A-B5C7-15CB8AB4AA79}"/>
              </a:ext>
            </a:extLst>
          </p:cNvPr>
          <p:cNvSpPr>
            <a:spLocks noGrp="1"/>
          </p:cNvSpPr>
          <p:nvPr>
            <p:ph type="title"/>
          </p:nvPr>
        </p:nvSpPr>
        <p:spPr>
          <a:xfrm>
            <a:off x="838200" y="813479"/>
            <a:ext cx="10515600" cy="1348065"/>
          </a:xfrm>
        </p:spPr>
        <p:txBody>
          <a:bodyPr>
            <a:normAutofit fontScale="90000"/>
          </a:bodyPr>
          <a:lstStyle/>
          <a:p>
            <a:pPr algn="ctr">
              <a:lnSpc>
                <a:spcPct val="90000"/>
              </a:lnSpc>
            </a:pPr>
            <a:r>
              <a:rPr lang="en-GB" sz="4400" b="1" dirty="0">
                <a:latin typeface="CCW Precursive 1" panose="03050602040000000000" pitchFamily="66" charset="0"/>
              </a:rPr>
              <a:t>What could you do if you think your child has a Special Educational Need?</a:t>
            </a:r>
            <a:br>
              <a:rPr lang="en-GB" sz="4400" b="1" dirty="0">
                <a:latin typeface="CCW Precursive 1" panose="03050602040000000000" pitchFamily="66" charset="0"/>
              </a:rPr>
            </a:br>
            <a:endParaRPr lang="en-GB" sz="4300" b="1" dirty="0">
              <a:latin typeface="CCW Precursive 1" panose="03050602040000000000" pitchFamily="66" charset="0"/>
            </a:endParaRPr>
          </a:p>
        </p:txBody>
      </p:sp>
      <p:sp>
        <p:nvSpPr>
          <p:cNvPr id="11" name="Content Placeholder 2">
            <a:extLst>
              <a:ext uri="{FF2B5EF4-FFF2-40B4-BE49-F238E27FC236}">
                <a16:creationId xmlns:a16="http://schemas.microsoft.com/office/drawing/2014/main" id="{97C5F860-B58E-4483-9676-CABCE51D2FD5}"/>
              </a:ext>
            </a:extLst>
          </p:cNvPr>
          <p:cNvSpPr>
            <a:spLocks noGrp="1"/>
          </p:cNvSpPr>
          <p:nvPr>
            <p:ph idx="1"/>
          </p:nvPr>
        </p:nvSpPr>
        <p:spPr>
          <a:xfrm>
            <a:off x="370840" y="2515791"/>
            <a:ext cx="11450320" cy="4823472"/>
          </a:xfrm>
        </p:spPr>
        <p:txBody>
          <a:bodyPr>
            <a:normAutofit/>
          </a:bodyPr>
          <a:lstStyle/>
          <a:p>
            <a:r>
              <a:rPr lang="en-GB" dirty="0">
                <a:latin typeface="CCW Precursive 1" panose="03050602040000000000" pitchFamily="66" charset="0"/>
              </a:rPr>
              <a:t>Please share your concerns as soon as you can.</a:t>
            </a:r>
          </a:p>
          <a:p>
            <a:endParaRPr lang="en-GB" dirty="0">
              <a:latin typeface="CCW Precursive 1" panose="03050602040000000000" pitchFamily="66" charset="0"/>
            </a:endParaRPr>
          </a:p>
          <a:p>
            <a:r>
              <a:rPr lang="en-GB" sz="2600" dirty="0">
                <a:latin typeface="CCW Precursive 1" panose="03050602040000000000" pitchFamily="66" charset="0"/>
              </a:rPr>
              <a:t>There are a number of people that you can talk to at school:</a:t>
            </a:r>
          </a:p>
          <a:p>
            <a:endParaRPr lang="en-GB" sz="2600" dirty="0">
              <a:latin typeface="CCW Precursive 1" panose="03050602040000000000" pitchFamily="66" charset="0"/>
            </a:endParaRPr>
          </a:p>
          <a:p>
            <a:pPr marL="1371600" lvl="3" indent="0">
              <a:buNone/>
            </a:pPr>
            <a:r>
              <a:rPr lang="en-GB" sz="2600" dirty="0">
                <a:latin typeface="CCW Precursive 1" panose="03050602040000000000" pitchFamily="66" charset="0"/>
              </a:rPr>
              <a:t>1</a:t>
            </a:r>
            <a:r>
              <a:rPr lang="en-GB" sz="2600" baseline="30000" dirty="0">
                <a:latin typeface="CCW Precursive 1" panose="03050602040000000000" pitchFamily="66" charset="0"/>
              </a:rPr>
              <a:t>st</a:t>
            </a:r>
            <a:r>
              <a:rPr lang="en-GB" sz="2600" dirty="0">
                <a:latin typeface="CCW Precursive 1" panose="03050602040000000000" pitchFamily="66" charset="0"/>
              </a:rPr>
              <a:t> - The class teacher</a:t>
            </a:r>
          </a:p>
          <a:p>
            <a:pPr marL="1371600" lvl="3" indent="0">
              <a:buNone/>
            </a:pPr>
            <a:r>
              <a:rPr lang="en-GB" sz="2600" dirty="0">
                <a:latin typeface="CCW Precursive 1" panose="03050602040000000000" pitchFamily="66" charset="0"/>
              </a:rPr>
              <a:t>2</a:t>
            </a:r>
            <a:r>
              <a:rPr lang="en-GB" sz="2600" baseline="30000" dirty="0">
                <a:latin typeface="CCW Precursive 1" panose="03050602040000000000" pitchFamily="66" charset="0"/>
              </a:rPr>
              <a:t>nd</a:t>
            </a:r>
            <a:r>
              <a:rPr lang="en-GB" sz="2600" dirty="0">
                <a:latin typeface="CCW Precursive 1" panose="03050602040000000000" pitchFamily="66" charset="0"/>
              </a:rPr>
              <a:t>- The SENDCo</a:t>
            </a:r>
          </a:p>
          <a:p>
            <a:pPr marL="1371600" lvl="3" indent="0">
              <a:buNone/>
            </a:pPr>
            <a:r>
              <a:rPr lang="en-GB" sz="2600" dirty="0">
                <a:latin typeface="CCW Precursive 1" panose="03050602040000000000" pitchFamily="66" charset="0"/>
              </a:rPr>
              <a:t>3</a:t>
            </a:r>
            <a:r>
              <a:rPr lang="en-GB" sz="2600" baseline="30000" dirty="0">
                <a:latin typeface="CCW Precursive 1" panose="03050602040000000000" pitchFamily="66" charset="0"/>
              </a:rPr>
              <a:t>rd</a:t>
            </a:r>
            <a:r>
              <a:rPr lang="en-GB" sz="2600" dirty="0">
                <a:latin typeface="CCW Precursive 1" panose="03050602040000000000" pitchFamily="66" charset="0"/>
              </a:rPr>
              <a:t>- The Head Teacher</a:t>
            </a:r>
          </a:p>
          <a:p>
            <a:pPr marL="1371600" lvl="3" indent="0">
              <a:buNone/>
            </a:pPr>
            <a:endParaRPr lang="en-GB" sz="2600" dirty="0">
              <a:latin typeface="CCW Precursive 1" panose="03050602040000000000" pitchFamily="66" charset="0"/>
            </a:endParaRPr>
          </a:p>
          <a:p>
            <a:pPr marL="1371600" lvl="3" indent="0">
              <a:buNone/>
            </a:pPr>
            <a:endParaRPr lang="en-GB" sz="2600" dirty="0">
              <a:latin typeface="CCW Precursive 1" panose="03050602040000000000" pitchFamily="66" charset="0"/>
            </a:endParaRPr>
          </a:p>
        </p:txBody>
      </p:sp>
      <p:grpSp>
        <p:nvGrpSpPr>
          <p:cNvPr id="12" name="Group 11">
            <a:extLst>
              <a:ext uri="{FF2B5EF4-FFF2-40B4-BE49-F238E27FC236}">
                <a16:creationId xmlns:a16="http://schemas.microsoft.com/office/drawing/2014/main" id="{2228945A-AC4F-43B6-8B49-1A3CBD660203}"/>
              </a:ext>
            </a:extLst>
          </p:cNvPr>
          <p:cNvGrpSpPr/>
          <p:nvPr/>
        </p:nvGrpSpPr>
        <p:grpSpPr>
          <a:xfrm>
            <a:off x="5812065" y="9323614"/>
            <a:ext cx="2610485" cy="838200"/>
            <a:chOff x="0" y="0"/>
            <a:chExt cx="2610612" cy="838200"/>
          </a:xfrm>
        </p:grpSpPr>
        <p:sp>
          <p:nvSpPr>
            <p:cNvPr id="13" name="Shape 163">
              <a:extLst>
                <a:ext uri="{FF2B5EF4-FFF2-40B4-BE49-F238E27FC236}">
                  <a16:creationId xmlns:a16="http://schemas.microsoft.com/office/drawing/2014/main" id="{2BD781C4-7104-4AD9-8789-8CF11F1F0767}"/>
                </a:ext>
              </a:extLst>
            </p:cNvPr>
            <p:cNvSpPr/>
            <p:nvPr/>
          </p:nvSpPr>
          <p:spPr>
            <a:xfrm>
              <a:off x="0" y="0"/>
              <a:ext cx="2610612" cy="838200"/>
            </a:xfrm>
            <a:custGeom>
              <a:avLst/>
              <a:gdLst/>
              <a:ahLst/>
              <a:cxnLst/>
              <a:rect l="0" t="0" r="0" b="0"/>
              <a:pathLst>
                <a:path w="2610612" h="838200">
                  <a:moveTo>
                    <a:pt x="0" y="139700"/>
                  </a:moveTo>
                  <a:cubicBezTo>
                    <a:pt x="0" y="62484"/>
                    <a:pt x="62484" y="0"/>
                    <a:pt x="139700" y="0"/>
                  </a:cubicBezTo>
                  <a:lnTo>
                    <a:pt x="2470912" y="0"/>
                  </a:lnTo>
                  <a:cubicBezTo>
                    <a:pt x="2548001" y="0"/>
                    <a:pt x="2610612" y="62484"/>
                    <a:pt x="2610612" y="139700"/>
                  </a:cubicBezTo>
                  <a:lnTo>
                    <a:pt x="2610612" y="698500"/>
                  </a:lnTo>
                  <a:cubicBezTo>
                    <a:pt x="2610612" y="775715"/>
                    <a:pt x="2548001" y="838200"/>
                    <a:pt x="2470912" y="838200"/>
                  </a:cubicBezTo>
                  <a:lnTo>
                    <a:pt x="139700" y="838200"/>
                  </a:lnTo>
                  <a:cubicBezTo>
                    <a:pt x="62484" y="838200"/>
                    <a:pt x="0" y="775715"/>
                    <a:pt x="0" y="698500"/>
                  </a:cubicBezTo>
                  <a:close/>
                </a:path>
              </a:pathLst>
            </a:custGeom>
            <a:ln w="38100" cap="flat">
              <a:miter lim="127000"/>
            </a:ln>
          </p:spPr>
          <p:style>
            <a:lnRef idx="1">
              <a:srgbClr val="33CCCC"/>
            </a:lnRef>
            <a:fillRef idx="0">
              <a:srgbClr val="000000">
                <a:alpha val="0"/>
              </a:srgbClr>
            </a:fillRef>
            <a:effectRef idx="0">
              <a:scrgbClr r="0" g="0" b="0"/>
            </a:effectRef>
            <a:fontRef idx="none"/>
          </p:style>
          <p:txBody>
            <a:bodyPr/>
            <a:lstStyle/>
            <a:p>
              <a:endParaRPr lang="en-GB"/>
            </a:p>
          </p:txBody>
        </p:sp>
        <p:pic>
          <p:nvPicPr>
            <p:cNvPr id="14" name="Picture 13">
              <a:extLst>
                <a:ext uri="{FF2B5EF4-FFF2-40B4-BE49-F238E27FC236}">
                  <a16:creationId xmlns:a16="http://schemas.microsoft.com/office/drawing/2014/main" id="{1BA62E04-7152-44F0-BDE4-294112B5B300}"/>
                </a:ext>
              </a:extLst>
            </p:cNvPr>
            <p:cNvPicPr/>
            <p:nvPr/>
          </p:nvPicPr>
          <p:blipFill>
            <a:blip r:embed="rId2"/>
            <a:stretch>
              <a:fillRect/>
            </a:stretch>
          </p:blipFill>
          <p:spPr>
            <a:xfrm>
              <a:off x="482854" y="102362"/>
              <a:ext cx="1639824" cy="630936"/>
            </a:xfrm>
            <a:prstGeom prst="rect">
              <a:avLst/>
            </a:prstGeom>
          </p:spPr>
        </p:pic>
      </p:grpSp>
      <p:pic>
        <p:nvPicPr>
          <p:cNvPr id="3074" name="Picture 2" descr="https://symbols.widgitonline.com/widgit/col/396.25x170/bycc/custom/wemburywidgit1/wordlist/ca79b784-9270-4f37-a11b-eefdd95516a8/96d00c72-c5f8-49af-afb0-44e254774ba5.sym.png?showPlurals=0&amp;showPronouns=0&amp;showDemonstratives=0&amp;showImperatives=0&amp;skinTone=1&amp;varyGroupSkinTones=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79063" y="4572351"/>
            <a:ext cx="1704975" cy="1619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4885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FD08A-2451-4297-8AE4-80C2F08B204B}"/>
              </a:ext>
            </a:extLst>
          </p:cNvPr>
          <p:cNvSpPr>
            <a:spLocks noGrp="1"/>
          </p:cNvSpPr>
          <p:nvPr>
            <p:ph type="title"/>
          </p:nvPr>
        </p:nvSpPr>
        <p:spPr>
          <a:xfrm>
            <a:off x="1757904" y="473462"/>
            <a:ext cx="7636046" cy="622173"/>
          </a:xfrm>
        </p:spPr>
        <p:txBody>
          <a:bodyPr>
            <a:noAutofit/>
          </a:bodyPr>
          <a:lstStyle/>
          <a:p>
            <a:pPr algn="ctr"/>
            <a:r>
              <a:rPr lang="en-GB" b="1" dirty="0">
                <a:latin typeface="CCW Precursive 1" panose="03050602040000000000" pitchFamily="66" charset="0"/>
              </a:rPr>
              <a:t>Who can I talk to?</a:t>
            </a:r>
          </a:p>
        </p:txBody>
      </p:sp>
      <p:sp>
        <p:nvSpPr>
          <p:cNvPr id="6" name="TextBox 5">
            <a:extLst>
              <a:ext uri="{FF2B5EF4-FFF2-40B4-BE49-F238E27FC236}">
                <a16:creationId xmlns:a16="http://schemas.microsoft.com/office/drawing/2014/main" id="{C62C8B77-AAA6-413A-995B-0A5750F2CFE0}"/>
              </a:ext>
            </a:extLst>
          </p:cNvPr>
          <p:cNvSpPr txBox="1"/>
          <p:nvPr/>
        </p:nvSpPr>
        <p:spPr>
          <a:xfrm>
            <a:off x="3063955" y="3213556"/>
            <a:ext cx="2561269" cy="954107"/>
          </a:xfrm>
          <a:custGeom>
            <a:avLst/>
            <a:gdLst>
              <a:gd name="connsiteX0" fmla="*/ 0 w 2561269"/>
              <a:gd name="connsiteY0" fmla="*/ 0 h 954107"/>
              <a:gd name="connsiteX1" fmla="*/ 563479 w 2561269"/>
              <a:gd name="connsiteY1" fmla="*/ 0 h 954107"/>
              <a:gd name="connsiteX2" fmla="*/ 1203796 w 2561269"/>
              <a:gd name="connsiteY2" fmla="*/ 0 h 954107"/>
              <a:gd name="connsiteX3" fmla="*/ 1767276 w 2561269"/>
              <a:gd name="connsiteY3" fmla="*/ 0 h 954107"/>
              <a:gd name="connsiteX4" fmla="*/ 2561269 w 2561269"/>
              <a:gd name="connsiteY4" fmla="*/ 0 h 954107"/>
              <a:gd name="connsiteX5" fmla="*/ 2561269 w 2561269"/>
              <a:gd name="connsiteY5" fmla="*/ 457971 h 954107"/>
              <a:gd name="connsiteX6" fmla="*/ 2561269 w 2561269"/>
              <a:gd name="connsiteY6" fmla="*/ 954107 h 954107"/>
              <a:gd name="connsiteX7" fmla="*/ 1869726 w 2561269"/>
              <a:gd name="connsiteY7" fmla="*/ 954107 h 954107"/>
              <a:gd name="connsiteX8" fmla="*/ 1306247 w 2561269"/>
              <a:gd name="connsiteY8" fmla="*/ 954107 h 954107"/>
              <a:gd name="connsiteX9" fmla="*/ 717155 w 2561269"/>
              <a:gd name="connsiteY9" fmla="*/ 954107 h 954107"/>
              <a:gd name="connsiteX10" fmla="*/ 0 w 2561269"/>
              <a:gd name="connsiteY10" fmla="*/ 954107 h 954107"/>
              <a:gd name="connsiteX11" fmla="*/ 0 w 2561269"/>
              <a:gd name="connsiteY11" fmla="*/ 496136 h 954107"/>
              <a:gd name="connsiteX12" fmla="*/ 0 w 2561269"/>
              <a:gd name="connsiteY12" fmla="*/ 0 h 95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561269" h="954107" fill="none" extrusionOk="0">
                <a:moveTo>
                  <a:pt x="0" y="0"/>
                </a:moveTo>
                <a:cubicBezTo>
                  <a:pt x="218381" y="10409"/>
                  <a:pt x="396835" y="-21736"/>
                  <a:pt x="563479" y="0"/>
                </a:cubicBezTo>
                <a:cubicBezTo>
                  <a:pt x="730123" y="21736"/>
                  <a:pt x="883837" y="-21681"/>
                  <a:pt x="1203796" y="0"/>
                </a:cubicBezTo>
                <a:cubicBezTo>
                  <a:pt x="1523755" y="21681"/>
                  <a:pt x="1540649" y="-3778"/>
                  <a:pt x="1767276" y="0"/>
                </a:cubicBezTo>
                <a:cubicBezTo>
                  <a:pt x="1993903" y="3778"/>
                  <a:pt x="2266178" y="17109"/>
                  <a:pt x="2561269" y="0"/>
                </a:cubicBezTo>
                <a:cubicBezTo>
                  <a:pt x="2573330" y="100625"/>
                  <a:pt x="2552159" y="262751"/>
                  <a:pt x="2561269" y="457971"/>
                </a:cubicBezTo>
                <a:cubicBezTo>
                  <a:pt x="2570379" y="653191"/>
                  <a:pt x="2574558" y="818256"/>
                  <a:pt x="2561269" y="954107"/>
                </a:cubicBezTo>
                <a:cubicBezTo>
                  <a:pt x="2360058" y="923592"/>
                  <a:pt x="2209307" y="973382"/>
                  <a:pt x="1869726" y="954107"/>
                </a:cubicBezTo>
                <a:cubicBezTo>
                  <a:pt x="1530145" y="934832"/>
                  <a:pt x="1423821" y="955155"/>
                  <a:pt x="1306247" y="954107"/>
                </a:cubicBezTo>
                <a:cubicBezTo>
                  <a:pt x="1188673" y="953059"/>
                  <a:pt x="995602" y="982957"/>
                  <a:pt x="717155" y="954107"/>
                </a:cubicBezTo>
                <a:cubicBezTo>
                  <a:pt x="438708" y="925257"/>
                  <a:pt x="260865" y="958937"/>
                  <a:pt x="0" y="954107"/>
                </a:cubicBezTo>
                <a:cubicBezTo>
                  <a:pt x="9897" y="804477"/>
                  <a:pt x="-18739" y="724906"/>
                  <a:pt x="0" y="496136"/>
                </a:cubicBezTo>
                <a:cubicBezTo>
                  <a:pt x="18739" y="267366"/>
                  <a:pt x="-564" y="158019"/>
                  <a:pt x="0" y="0"/>
                </a:cubicBezTo>
                <a:close/>
              </a:path>
              <a:path w="2561269" h="954107" stroke="0" extrusionOk="0">
                <a:moveTo>
                  <a:pt x="0" y="0"/>
                </a:moveTo>
                <a:cubicBezTo>
                  <a:pt x="282904" y="-18228"/>
                  <a:pt x="490310" y="2260"/>
                  <a:pt x="665930" y="0"/>
                </a:cubicBezTo>
                <a:cubicBezTo>
                  <a:pt x="841550" y="-2260"/>
                  <a:pt x="1145791" y="-13945"/>
                  <a:pt x="1280635" y="0"/>
                </a:cubicBezTo>
                <a:cubicBezTo>
                  <a:pt x="1415480" y="13945"/>
                  <a:pt x="1600331" y="25344"/>
                  <a:pt x="1895339" y="0"/>
                </a:cubicBezTo>
                <a:cubicBezTo>
                  <a:pt x="2190347" y="-25344"/>
                  <a:pt x="2343230" y="-6297"/>
                  <a:pt x="2561269" y="0"/>
                </a:cubicBezTo>
                <a:cubicBezTo>
                  <a:pt x="2554439" y="192391"/>
                  <a:pt x="2538506" y="362387"/>
                  <a:pt x="2561269" y="477054"/>
                </a:cubicBezTo>
                <a:cubicBezTo>
                  <a:pt x="2584032" y="591721"/>
                  <a:pt x="2548189" y="761283"/>
                  <a:pt x="2561269" y="954107"/>
                </a:cubicBezTo>
                <a:cubicBezTo>
                  <a:pt x="2437086" y="959303"/>
                  <a:pt x="2208221" y="942826"/>
                  <a:pt x="1946564" y="954107"/>
                </a:cubicBezTo>
                <a:cubicBezTo>
                  <a:pt x="1684907" y="965388"/>
                  <a:pt x="1530153" y="936008"/>
                  <a:pt x="1280635" y="954107"/>
                </a:cubicBezTo>
                <a:cubicBezTo>
                  <a:pt x="1031117" y="972206"/>
                  <a:pt x="831330" y="951013"/>
                  <a:pt x="589092" y="954107"/>
                </a:cubicBezTo>
                <a:cubicBezTo>
                  <a:pt x="346854" y="957201"/>
                  <a:pt x="176817" y="953754"/>
                  <a:pt x="0" y="954107"/>
                </a:cubicBezTo>
                <a:cubicBezTo>
                  <a:pt x="16651" y="774137"/>
                  <a:pt x="-14477" y="671909"/>
                  <a:pt x="0" y="477054"/>
                </a:cubicBezTo>
                <a:cubicBezTo>
                  <a:pt x="14477" y="282199"/>
                  <a:pt x="19689" y="223063"/>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sz="2800" b="1" dirty="0">
                <a:solidFill>
                  <a:schemeClr val="bg1"/>
                </a:solidFill>
              </a:rPr>
              <a:t>Mrs Pip Edwards</a:t>
            </a:r>
          </a:p>
        </p:txBody>
      </p:sp>
      <p:sp>
        <p:nvSpPr>
          <p:cNvPr id="3" name="AutoShape 2">
            <a:extLst>
              <a:ext uri="{FF2B5EF4-FFF2-40B4-BE49-F238E27FC236}">
                <a16:creationId xmlns:a16="http://schemas.microsoft.com/office/drawing/2014/main" id="{B85DAF7F-57A5-45EE-BE0A-BB2DC22C7A9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a:extLst>
              <a:ext uri="{FF2B5EF4-FFF2-40B4-BE49-F238E27FC236}">
                <a16:creationId xmlns:a16="http://schemas.microsoft.com/office/drawing/2014/main" id="{F6961B48-1215-47AC-AF9C-A616AB9479B0}"/>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Rectangle 2"/>
          <p:cNvSpPr>
            <a:spLocks noChangeArrowheads="1"/>
          </p:cNvSpPr>
          <p:nvPr/>
        </p:nvSpPr>
        <p:spPr bwMode="auto">
          <a:xfrm>
            <a:off x="581025" y="2544761"/>
            <a:ext cx="172212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graphicFrame>
        <p:nvGraphicFramePr>
          <p:cNvPr id="7" name="Object 6"/>
          <p:cNvGraphicFramePr>
            <a:graphicFrameLocks noChangeAspect="1"/>
          </p:cNvGraphicFramePr>
          <p:nvPr>
            <p:extLst>
              <p:ext uri="{D42A27DB-BD31-4B8C-83A1-F6EECF244321}">
                <p14:modId xmlns:p14="http://schemas.microsoft.com/office/powerpoint/2010/main" val="2350224427"/>
              </p:ext>
            </p:extLst>
          </p:nvPr>
        </p:nvGraphicFramePr>
        <p:xfrm>
          <a:off x="3400325" y="1563700"/>
          <a:ext cx="1061438" cy="1443556"/>
        </p:xfrm>
        <a:graphic>
          <a:graphicData uri="http://schemas.openxmlformats.org/presentationml/2006/ole">
            <mc:AlternateContent xmlns:mc="http://schemas.openxmlformats.org/markup-compatibility/2006">
              <mc:Choice xmlns:v="urn:schemas-microsoft-com:vml" Requires="v">
                <p:oleObj name="Bitmap Image" r:id="rId2" imgW="2673360" imgH="3600360" progId="Paint.Picture">
                  <p:embed/>
                </p:oleObj>
              </mc:Choice>
              <mc:Fallback>
                <p:oleObj name="Bitmap Image" r:id="rId2" imgW="2673360" imgH="3600360" progId="Paint.Picture">
                  <p:embed/>
                  <p:pic>
                    <p:nvPicPr>
                      <p:cNvPr id="7" name="Object 6"/>
                      <p:cNvPicPr>
                        <a:picLocks noChangeAspect="1" noChangeArrowheads="1"/>
                      </p:cNvPicPr>
                      <p:nvPr/>
                    </p:nvPicPr>
                    <p:blipFill>
                      <a:blip r:embed="rId3"/>
                      <a:srcRect/>
                      <a:stretch>
                        <a:fillRect/>
                      </a:stretch>
                    </p:blipFill>
                    <p:spPr bwMode="auto">
                      <a:xfrm>
                        <a:off x="3400325" y="1563700"/>
                        <a:ext cx="1061438" cy="1443556"/>
                      </a:xfrm>
                      <a:prstGeom prst="rect">
                        <a:avLst/>
                      </a:prstGeom>
                      <a:noFill/>
                    </p:spPr>
                  </p:pic>
                </p:oleObj>
              </mc:Fallback>
            </mc:AlternateContent>
          </a:graphicData>
        </a:graphic>
      </p:graphicFrame>
      <p:sp>
        <p:nvSpPr>
          <p:cNvPr id="9" name="Rectangle 4"/>
          <p:cNvSpPr>
            <a:spLocks noChangeArrowheads="1"/>
          </p:cNvSpPr>
          <p:nvPr/>
        </p:nvSpPr>
        <p:spPr bwMode="auto">
          <a:xfrm>
            <a:off x="2814636" y="2590479"/>
            <a:ext cx="1374849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9" name="TextBox 18">
            <a:extLst>
              <a:ext uri="{FF2B5EF4-FFF2-40B4-BE49-F238E27FC236}">
                <a16:creationId xmlns:a16="http://schemas.microsoft.com/office/drawing/2014/main" id="{1593E030-19DB-412B-ACFC-C275E380A28D}"/>
              </a:ext>
            </a:extLst>
          </p:cNvPr>
          <p:cNvSpPr txBox="1"/>
          <p:nvPr/>
        </p:nvSpPr>
        <p:spPr>
          <a:xfrm>
            <a:off x="7354139" y="5022466"/>
            <a:ext cx="4669484" cy="1384995"/>
          </a:xfrm>
          <a:custGeom>
            <a:avLst/>
            <a:gdLst>
              <a:gd name="connsiteX0" fmla="*/ 0 w 4669484"/>
              <a:gd name="connsiteY0" fmla="*/ 0 h 1384995"/>
              <a:gd name="connsiteX1" fmla="*/ 526985 w 4669484"/>
              <a:gd name="connsiteY1" fmla="*/ 0 h 1384995"/>
              <a:gd name="connsiteX2" fmla="*/ 1100664 w 4669484"/>
              <a:gd name="connsiteY2" fmla="*/ 0 h 1384995"/>
              <a:gd name="connsiteX3" fmla="*/ 1814428 w 4669484"/>
              <a:gd name="connsiteY3" fmla="*/ 0 h 1384995"/>
              <a:gd name="connsiteX4" fmla="*/ 2528192 w 4669484"/>
              <a:gd name="connsiteY4" fmla="*/ 0 h 1384995"/>
              <a:gd name="connsiteX5" fmla="*/ 3195261 w 4669484"/>
              <a:gd name="connsiteY5" fmla="*/ 0 h 1384995"/>
              <a:gd name="connsiteX6" fmla="*/ 3955720 w 4669484"/>
              <a:gd name="connsiteY6" fmla="*/ 0 h 1384995"/>
              <a:gd name="connsiteX7" fmla="*/ 4669484 w 4669484"/>
              <a:gd name="connsiteY7" fmla="*/ 0 h 1384995"/>
              <a:gd name="connsiteX8" fmla="*/ 4669484 w 4669484"/>
              <a:gd name="connsiteY8" fmla="*/ 650948 h 1384995"/>
              <a:gd name="connsiteX9" fmla="*/ 4669484 w 4669484"/>
              <a:gd name="connsiteY9" fmla="*/ 1384995 h 1384995"/>
              <a:gd name="connsiteX10" fmla="*/ 4002415 w 4669484"/>
              <a:gd name="connsiteY10" fmla="*/ 1384995 h 1384995"/>
              <a:gd name="connsiteX11" fmla="*/ 3475430 w 4669484"/>
              <a:gd name="connsiteY11" fmla="*/ 1384995 h 1384995"/>
              <a:gd name="connsiteX12" fmla="*/ 2714971 w 4669484"/>
              <a:gd name="connsiteY12" fmla="*/ 1384995 h 1384995"/>
              <a:gd name="connsiteX13" fmla="*/ 1954513 w 4669484"/>
              <a:gd name="connsiteY13" fmla="*/ 1384995 h 1384995"/>
              <a:gd name="connsiteX14" fmla="*/ 1380833 w 4669484"/>
              <a:gd name="connsiteY14" fmla="*/ 1384995 h 1384995"/>
              <a:gd name="connsiteX15" fmla="*/ 853849 w 4669484"/>
              <a:gd name="connsiteY15" fmla="*/ 1384995 h 1384995"/>
              <a:gd name="connsiteX16" fmla="*/ 0 w 4669484"/>
              <a:gd name="connsiteY16" fmla="*/ 1384995 h 1384995"/>
              <a:gd name="connsiteX17" fmla="*/ 0 w 4669484"/>
              <a:gd name="connsiteY17" fmla="*/ 692498 h 1384995"/>
              <a:gd name="connsiteX18" fmla="*/ 0 w 4669484"/>
              <a:gd name="connsiteY18" fmla="*/ 0 h 1384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669484" h="1384995" fill="none" extrusionOk="0">
                <a:moveTo>
                  <a:pt x="0" y="0"/>
                </a:moveTo>
                <a:cubicBezTo>
                  <a:pt x="255213" y="-11381"/>
                  <a:pt x="286954" y="9799"/>
                  <a:pt x="526985" y="0"/>
                </a:cubicBezTo>
                <a:cubicBezTo>
                  <a:pt x="767017" y="-9799"/>
                  <a:pt x="851758" y="-22317"/>
                  <a:pt x="1100664" y="0"/>
                </a:cubicBezTo>
                <a:cubicBezTo>
                  <a:pt x="1349570" y="22317"/>
                  <a:pt x="1559636" y="20723"/>
                  <a:pt x="1814428" y="0"/>
                </a:cubicBezTo>
                <a:cubicBezTo>
                  <a:pt x="2069220" y="-20723"/>
                  <a:pt x="2300346" y="-32147"/>
                  <a:pt x="2528192" y="0"/>
                </a:cubicBezTo>
                <a:cubicBezTo>
                  <a:pt x="2756038" y="32147"/>
                  <a:pt x="2902405" y="6399"/>
                  <a:pt x="3195261" y="0"/>
                </a:cubicBezTo>
                <a:cubicBezTo>
                  <a:pt x="3488117" y="-6399"/>
                  <a:pt x="3803047" y="-35015"/>
                  <a:pt x="3955720" y="0"/>
                </a:cubicBezTo>
                <a:cubicBezTo>
                  <a:pt x="4108393" y="35015"/>
                  <a:pt x="4388450" y="-3754"/>
                  <a:pt x="4669484" y="0"/>
                </a:cubicBezTo>
                <a:cubicBezTo>
                  <a:pt x="4688330" y="316798"/>
                  <a:pt x="4651028" y="450557"/>
                  <a:pt x="4669484" y="650948"/>
                </a:cubicBezTo>
                <a:cubicBezTo>
                  <a:pt x="4687940" y="851339"/>
                  <a:pt x="4674513" y="1174921"/>
                  <a:pt x="4669484" y="1384995"/>
                </a:cubicBezTo>
                <a:cubicBezTo>
                  <a:pt x="4474756" y="1367702"/>
                  <a:pt x="4188476" y="1364340"/>
                  <a:pt x="4002415" y="1384995"/>
                </a:cubicBezTo>
                <a:cubicBezTo>
                  <a:pt x="3816354" y="1405650"/>
                  <a:pt x="3716594" y="1388329"/>
                  <a:pt x="3475430" y="1384995"/>
                </a:cubicBezTo>
                <a:cubicBezTo>
                  <a:pt x="3234267" y="1381661"/>
                  <a:pt x="2980845" y="1374909"/>
                  <a:pt x="2714971" y="1384995"/>
                </a:cubicBezTo>
                <a:cubicBezTo>
                  <a:pt x="2449097" y="1395081"/>
                  <a:pt x="2211791" y="1354768"/>
                  <a:pt x="1954513" y="1384995"/>
                </a:cubicBezTo>
                <a:cubicBezTo>
                  <a:pt x="1697235" y="1415222"/>
                  <a:pt x="1507901" y="1393010"/>
                  <a:pt x="1380833" y="1384995"/>
                </a:cubicBezTo>
                <a:cubicBezTo>
                  <a:pt x="1253765" y="1376980"/>
                  <a:pt x="960332" y="1407522"/>
                  <a:pt x="853849" y="1384995"/>
                </a:cubicBezTo>
                <a:cubicBezTo>
                  <a:pt x="747366" y="1362468"/>
                  <a:pt x="285545" y="1427512"/>
                  <a:pt x="0" y="1384995"/>
                </a:cubicBezTo>
                <a:cubicBezTo>
                  <a:pt x="30101" y="1085782"/>
                  <a:pt x="-34410" y="861902"/>
                  <a:pt x="0" y="692498"/>
                </a:cubicBezTo>
                <a:cubicBezTo>
                  <a:pt x="34410" y="523094"/>
                  <a:pt x="-7859" y="233566"/>
                  <a:pt x="0" y="0"/>
                </a:cubicBezTo>
                <a:close/>
              </a:path>
              <a:path w="4669484" h="1384995" stroke="0" extrusionOk="0">
                <a:moveTo>
                  <a:pt x="0" y="0"/>
                </a:moveTo>
                <a:cubicBezTo>
                  <a:pt x="150703" y="24740"/>
                  <a:pt x="472713" y="22582"/>
                  <a:pt x="713764" y="0"/>
                </a:cubicBezTo>
                <a:cubicBezTo>
                  <a:pt x="954815" y="-22582"/>
                  <a:pt x="1107336" y="9805"/>
                  <a:pt x="1334138" y="0"/>
                </a:cubicBezTo>
                <a:cubicBezTo>
                  <a:pt x="1560940" y="-9805"/>
                  <a:pt x="1698296" y="-22119"/>
                  <a:pt x="1954513" y="0"/>
                </a:cubicBezTo>
                <a:cubicBezTo>
                  <a:pt x="2210731" y="22119"/>
                  <a:pt x="2454148" y="19913"/>
                  <a:pt x="2714971" y="0"/>
                </a:cubicBezTo>
                <a:cubicBezTo>
                  <a:pt x="2975794" y="-19913"/>
                  <a:pt x="3093088" y="11099"/>
                  <a:pt x="3382041" y="0"/>
                </a:cubicBezTo>
                <a:cubicBezTo>
                  <a:pt x="3670994" y="-11099"/>
                  <a:pt x="3751297" y="-7137"/>
                  <a:pt x="4049110" y="0"/>
                </a:cubicBezTo>
                <a:cubicBezTo>
                  <a:pt x="4346923" y="7137"/>
                  <a:pt x="4394604" y="-19440"/>
                  <a:pt x="4669484" y="0"/>
                </a:cubicBezTo>
                <a:cubicBezTo>
                  <a:pt x="4654247" y="182690"/>
                  <a:pt x="4654181" y="419733"/>
                  <a:pt x="4669484" y="706347"/>
                </a:cubicBezTo>
                <a:cubicBezTo>
                  <a:pt x="4684787" y="992961"/>
                  <a:pt x="4635867" y="1064896"/>
                  <a:pt x="4669484" y="1384995"/>
                </a:cubicBezTo>
                <a:cubicBezTo>
                  <a:pt x="4460527" y="1392928"/>
                  <a:pt x="4271742" y="1393094"/>
                  <a:pt x="4142499" y="1384995"/>
                </a:cubicBezTo>
                <a:cubicBezTo>
                  <a:pt x="4013257" y="1376896"/>
                  <a:pt x="3644277" y="1358993"/>
                  <a:pt x="3475430" y="1384995"/>
                </a:cubicBezTo>
                <a:cubicBezTo>
                  <a:pt x="3306583" y="1410997"/>
                  <a:pt x="3046531" y="1358478"/>
                  <a:pt x="2714971" y="1384995"/>
                </a:cubicBezTo>
                <a:cubicBezTo>
                  <a:pt x="2383411" y="1411512"/>
                  <a:pt x="2196931" y="1389047"/>
                  <a:pt x="2001207" y="1384995"/>
                </a:cubicBezTo>
                <a:cubicBezTo>
                  <a:pt x="1805483" y="1380943"/>
                  <a:pt x="1458999" y="1353543"/>
                  <a:pt x="1240749" y="1384995"/>
                </a:cubicBezTo>
                <a:cubicBezTo>
                  <a:pt x="1022499" y="1416447"/>
                  <a:pt x="331547" y="1339566"/>
                  <a:pt x="0" y="1384995"/>
                </a:cubicBezTo>
                <a:cubicBezTo>
                  <a:pt x="14869" y="1208503"/>
                  <a:pt x="-16748" y="1019983"/>
                  <a:pt x="0" y="692498"/>
                </a:cubicBezTo>
                <a:cubicBezTo>
                  <a:pt x="16748" y="365013"/>
                  <a:pt x="-11404" y="147354"/>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sz="2800" b="1" dirty="0">
                <a:solidFill>
                  <a:schemeClr val="bg1"/>
                </a:solidFill>
              </a:rPr>
              <a:t>admin@wembury-school.devon.sch.uk</a:t>
            </a:r>
          </a:p>
          <a:p>
            <a:r>
              <a:rPr lang="en-GB" sz="2800" b="1" dirty="0">
                <a:solidFill>
                  <a:schemeClr val="bg1"/>
                </a:solidFill>
              </a:rPr>
              <a:t>01752 862 459</a:t>
            </a:r>
          </a:p>
        </p:txBody>
      </p:sp>
      <p:pic>
        <p:nvPicPr>
          <p:cNvPr id="5128" name="Picture 8" descr="https://symbols.widgitonline.com/widgit/col/396.25x170/bycc/custom/wemburywidgit1/wordlist/ca79b784-9270-4f37-a11b-eefdd95516a8/14ce925a-822e-49ba-a61f-589865278168.sym.png?showPlurals=0&amp;showPronouns=0&amp;showDemonstratives=0&amp;showImperatives=0&amp;skinTone=1&amp;varyGroupSkinTones=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64513" y="42849"/>
            <a:ext cx="1647825" cy="1619251"/>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434896C0-C526-EF82-F63C-AA48704A4903}"/>
              </a:ext>
            </a:extLst>
          </p:cNvPr>
          <p:cNvSpPr txBox="1"/>
          <p:nvPr/>
        </p:nvSpPr>
        <p:spPr>
          <a:xfrm>
            <a:off x="277330" y="3167390"/>
            <a:ext cx="2402557" cy="523220"/>
          </a:xfrm>
          <a:custGeom>
            <a:avLst/>
            <a:gdLst>
              <a:gd name="connsiteX0" fmla="*/ 0 w 2402557"/>
              <a:gd name="connsiteY0" fmla="*/ 0 h 523220"/>
              <a:gd name="connsiteX1" fmla="*/ 648690 w 2402557"/>
              <a:gd name="connsiteY1" fmla="*/ 0 h 523220"/>
              <a:gd name="connsiteX2" fmla="*/ 1177253 w 2402557"/>
              <a:gd name="connsiteY2" fmla="*/ 0 h 523220"/>
              <a:gd name="connsiteX3" fmla="*/ 1825943 w 2402557"/>
              <a:gd name="connsiteY3" fmla="*/ 0 h 523220"/>
              <a:gd name="connsiteX4" fmla="*/ 2402557 w 2402557"/>
              <a:gd name="connsiteY4" fmla="*/ 0 h 523220"/>
              <a:gd name="connsiteX5" fmla="*/ 2402557 w 2402557"/>
              <a:gd name="connsiteY5" fmla="*/ 523220 h 523220"/>
              <a:gd name="connsiteX6" fmla="*/ 1801918 w 2402557"/>
              <a:gd name="connsiteY6" fmla="*/ 523220 h 523220"/>
              <a:gd name="connsiteX7" fmla="*/ 1153227 w 2402557"/>
              <a:gd name="connsiteY7" fmla="*/ 523220 h 523220"/>
              <a:gd name="connsiteX8" fmla="*/ 576614 w 2402557"/>
              <a:gd name="connsiteY8" fmla="*/ 523220 h 523220"/>
              <a:gd name="connsiteX9" fmla="*/ 0 w 2402557"/>
              <a:gd name="connsiteY9" fmla="*/ 523220 h 523220"/>
              <a:gd name="connsiteX10" fmla="*/ 0 w 2402557"/>
              <a:gd name="connsiteY10" fmla="*/ 0 h 523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02557" h="523220" fill="none" extrusionOk="0">
                <a:moveTo>
                  <a:pt x="0" y="0"/>
                </a:moveTo>
                <a:cubicBezTo>
                  <a:pt x="209199" y="-6454"/>
                  <a:pt x="337800" y="12768"/>
                  <a:pt x="648690" y="0"/>
                </a:cubicBezTo>
                <a:cubicBezTo>
                  <a:pt x="959580" y="-12768"/>
                  <a:pt x="961862" y="9558"/>
                  <a:pt x="1177253" y="0"/>
                </a:cubicBezTo>
                <a:cubicBezTo>
                  <a:pt x="1392644" y="-9558"/>
                  <a:pt x="1618374" y="21003"/>
                  <a:pt x="1825943" y="0"/>
                </a:cubicBezTo>
                <a:cubicBezTo>
                  <a:pt x="2033512" y="-21003"/>
                  <a:pt x="2165584" y="13253"/>
                  <a:pt x="2402557" y="0"/>
                </a:cubicBezTo>
                <a:cubicBezTo>
                  <a:pt x="2409286" y="241110"/>
                  <a:pt x="2423264" y="289184"/>
                  <a:pt x="2402557" y="523220"/>
                </a:cubicBezTo>
                <a:cubicBezTo>
                  <a:pt x="2112394" y="533219"/>
                  <a:pt x="2044954" y="494016"/>
                  <a:pt x="1801918" y="523220"/>
                </a:cubicBezTo>
                <a:cubicBezTo>
                  <a:pt x="1558882" y="552424"/>
                  <a:pt x="1464811" y="516001"/>
                  <a:pt x="1153227" y="523220"/>
                </a:cubicBezTo>
                <a:cubicBezTo>
                  <a:pt x="841643" y="530439"/>
                  <a:pt x="767629" y="525550"/>
                  <a:pt x="576614" y="523220"/>
                </a:cubicBezTo>
                <a:cubicBezTo>
                  <a:pt x="385599" y="520890"/>
                  <a:pt x="120492" y="499523"/>
                  <a:pt x="0" y="523220"/>
                </a:cubicBezTo>
                <a:cubicBezTo>
                  <a:pt x="18414" y="308966"/>
                  <a:pt x="19793" y="173476"/>
                  <a:pt x="0" y="0"/>
                </a:cubicBezTo>
                <a:close/>
              </a:path>
              <a:path w="2402557" h="523220" stroke="0" extrusionOk="0">
                <a:moveTo>
                  <a:pt x="0" y="0"/>
                </a:moveTo>
                <a:cubicBezTo>
                  <a:pt x="174982" y="-6900"/>
                  <a:pt x="473447" y="-18359"/>
                  <a:pt x="624665" y="0"/>
                </a:cubicBezTo>
                <a:cubicBezTo>
                  <a:pt x="775883" y="18359"/>
                  <a:pt x="991244" y="-1973"/>
                  <a:pt x="1201279" y="0"/>
                </a:cubicBezTo>
                <a:cubicBezTo>
                  <a:pt x="1411314" y="1973"/>
                  <a:pt x="1637497" y="6531"/>
                  <a:pt x="1777892" y="0"/>
                </a:cubicBezTo>
                <a:cubicBezTo>
                  <a:pt x="1918287" y="-6531"/>
                  <a:pt x="2172587" y="4463"/>
                  <a:pt x="2402557" y="0"/>
                </a:cubicBezTo>
                <a:cubicBezTo>
                  <a:pt x="2418508" y="198883"/>
                  <a:pt x="2396640" y="290080"/>
                  <a:pt x="2402557" y="523220"/>
                </a:cubicBezTo>
                <a:cubicBezTo>
                  <a:pt x="2247293" y="542712"/>
                  <a:pt x="2002800" y="530876"/>
                  <a:pt x="1801918" y="523220"/>
                </a:cubicBezTo>
                <a:cubicBezTo>
                  <a:pt x="1601036" y="515564"/>
                  <a:pt x="1316320" y="504646"/>
                  <a:pt x="1153227" y="523220"/>
                </a:cubicBezTo>
                <a:cubicBezTo>
                  <a:pt x="990134" y="541794"/>
                  <a:pt x="758411" y="519931"/>
                  <a:pt x="528563" y="523220"/>
                </a:cubicBezTo>
                <a:cubicBezTo>
                  <a:pt x="298715" y="526509"/>
                  <a:pt x="120864" y="511072"/>
                  <a:pt x="0" y="523220"/>
                </a:cubicBezTo>
                <a:cubicBezTo>
                  <a:pt x="14661" y="340160"/>
                  <a:pt x="-17796" y="130789"/>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sz="2800" b="1" dirty="0">
                <a:solidFill>
                  <a:schemeClr val="bg1"/>
                </a:solidFill>
              </a:rPr>
              <a:t>Class Teacher</a:t>
            </a:r>
          </a:p>
        </p:txBody>
      </p:sp>
      <p:pic>
        <p:nvPicPr>
          <p:cNvPr id="20" name="Picture 19">
            <a:extLst>
              <a:ext uri="{FF2B5EF4-FFF2-40B4-BE49-F238E27FC236}">
                <a16:creationId xmlns:a16="http://schemas.microsoft.com/office/drawing/2014/main" id="{EBCEBCB8-EDF8-8F02-BEE2-57A50DF6E468}"/>
              </a:ext>
            </a:extLst>
          </p:cNvPr>
          <p:cNvPicPr>
            <a:picLocks noChangeAspect="1"/>
          </p:cNvPicPr>
          <p:nvPr/>
        </p:nvPicPr>
        <p:blipFill>
          <a:blip r:embed="rId5"/>
          <a:stretch>
            <a:fillRect/>
          </a:stretch>
        </p:blipFill>
        <p:spPr>
          <a:xfrm>
            <a:off x="984945" y="1525792"/>
            <a:ext cx="1061437" cy="1375774"/>
          </a:xfrm>
          <a:prstGeom prst="rect">
            <a:avLst/>
          </a:prstGeom>
        </p:spPr>
      </p:pic>
      <p:graphicFrame>
        <p:nvGraphicFramePr>
          <p:cNvPr id="8" name="Object 7">
            <a:extLst>
              <a:ext uri="{FF2B5EF4-FFF2-40B4-BE49-F238E27FC236}">
                <a16:creationId xmlns:a16="http://schemas.microsoft.com/office/drawing/2014/main" id="{BEBBA396-3D0B-84A5-A7C1-EA9DAA6C9A49}"/>
              </a:ext>
            </a:extLst>
          </p:cNvPr>
          <p:cNvGraphicFramePr>
            <a:graphicFrameLocks noChangeAspect="1"/>
          </p:cNvGraphicFramePr>
          <p:nvPr>
            <p:extLst>
              <p:ext uri="{D42A27DB-BD31-4B8C-83A1-F6EECF244321}">
                <p14:modId xmlns:p14="http://schemas.microsoft.com/office/powerpoint/2010/main" val="2259320350"/>
              </p:ext>
            </p:extLst>
          </p:nvPr>
        </p:nvGraphicFramePr>
        <p:xfrm>
          <a:off x="6914261" y="1566328"/>
          <a:ext cx="1104451" cy="1464251"/>
        </p:xfrm>
        <a:graphic>
          <a:graphicData uri="http://schemas.openxmlformats.org/presentationml/2006/ole">
            <mc:AlternateContent xmlns:mc="http://schemas.openxmlformats.org/markup-compatibility/2006">
              <mc:Choice xmlns:v="urn:schemas-microsoft-com:vml" Requires="v">
                <p:oleObj name="Bitmap Image" r:id="rId6" imgW="4067743" imgH="5439534" progId="Paint.Picture">
                  <p:embed/>
                </p:oleObj>
              </mc:Choice>
              <mc:Fallback>
                <p:oleObj name="Bitmap Image" r:id="rId6" imgW="4067743" imgH="5439534" progId="Paint.Picture">
                  <p:embed/>
                  <p:pic>
                    <p:nvPicPr>
                      <p:cNvPr id="14" name="Object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14261" y="1566328"/>
                        <a:ext cx="1104451" cy="1464251"/>
                      </a:xfrm>
                      <a:prstGeom prst="rect">
                        <a:avLst/>
                      </a:prstGeom>
                      <a:noFill/>
                    </p:spPr>
                  </p:pic>
                </p:oleObj>
              </mc:Fallback>
            </mc:AlternateContent>
          </a:graphicData>
        </a:graphic>
      </p:graphicFrame>
      <p:sp>
        <p:nvSpPr>
          <p:cNvPr id="12" name="TextBox 11">
            <a:extLst>
              <a:ext uri="{FF2B5EF4-FFF2-40B4-BE49-F238E27FC236}">
                <a16:creationId xmlns:a16="http://schemas.microsoft.com/office/drawing/2014/main" id="{B1359E17-B151-7BE3-36AD-8D3B9FBB202A}"/>
              </a:ext>
            </a:extLst>
          </p:cNvPr>
          <p:cNvSpPr txBox="1"/>
          <p:nvPr/>
        </p:nvSpPr>
        <p:spPr>
          <a:xfrm>
            <a:off x="6506533" y="3213555"/>
            <a:ext cx="1981201" cy="954107"/>
          </a:xfrm>
          <a:custGeom>
            <a:avLst/>
            <a:gdLst>
              <a:gd name="connsiteX0" fmla="*/ 0 w 1981201"/>
              <a:gd name="connsiteY0" fmla="*/ 0 h 954107"/>
              <a:gd name="connsiteX1" fmla="*/ 700024 w 1981201"/>
              <a:gd name="connsiteY1" fmla="*/ 0 h 954107"/>
              <a:gd name="connsiteX2" fmla="*/ 1300989 w 1981201"/>
              <a:gd name="connsiteY2" fmla="*/ 0 h 954107"/>
              <a:gd name="connsiteX3" fmla="*/ 1981201 w 1981201"/>
              <a:gd name="connsiteY3" fmla="*/ 0 h 954107"/>
              <a:gd name="connsiteX4" fmla="*/ 1981201 w 1981201"/>
              <a:gd name="connsiteY4" fmla="*/ 477054 h 954107"/>
              <a:gd name="connsiteX5" fmla="*/ 1981201 w 1981201"/>
              <a:gd name="connsiteY5" fmla="*/ 954107 h 954107"/>
              <a:gd name="connsiteX6" fmla="*/ 1320801 w 1981201"/>
              <a:gd name="connsiteY6" fmla="*/ 954107 h 954107"/>
              <a:gd name="connsiteX7" fmla="*/ 620776 w 1981201"/>
              <a:gd name="connsiteY7" fmla="*/ 954107 h 954107"/>
              <a:gd name="connsiteX8" fmla="*/ 0 w 1981201"/>
              <a:gd name="connsiteY8" fmla="*/ 954107 h 954107"/>
              <a:gd name="connsiteX9" fmla="*/ 0 w 1981201"/>
              <a:gd name="connsiteY9" fmla="*/ 457971 h 954107"/>
              <a:gd name="connsiteX10" fmla="*/ 0 w 1981201"/>
              <a:gd name="connsiteY10" fmla="*/ 0 h 95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81201" h="954107" fill="none" extrusionOk="0">
                <a:moveTo>
                  <a:pt x="0" y="0"/>
                </a:moveTo>
                <a:cubicBezTo>
                  <a:pt x="253095" y="1060"/>
                  <a:pt x="554889" y="-15760"/>
                  <a:pt x="700024" y="0"/>
                </a:cubicBezTo>
                <a:cubicBezTo>
                  <a:pt x="845159" y="15760"/>
                  <a:pt x="1066057" y="-29247"/>
                  <a:pt x="1300989" y="0"/>
                </a:cubicBezTo>
                <a:cubicBezTo>
                  <a:pt x="1535921" y="29247"/>
                  <a:pt x="1641195" y="18268"/>
                  <a:pt x="1981201" y="0"/>
                </a:cubicBezTo>
                <a:cubicBezTo>
                  <a:pt x="1974358" y="120880"/>
                  <a:pt x="1978760" y="276044"/>
                  <a:pt x="1981201" y="477054"/>
                </a:cubicBezTo>
                <a:cubicBezTo>
                  <a:pt x="1983642" y="678064"/>
                  <a:pt x="1968152" y="826572"/>
                  <a:pt x="1981201" y="954107"/>
                </a:cubicBezTo>
                <a:cubicBezTo>
                  <a:pt x="1819707" y="958095"/>
                  <a:pt x="1537388" y="947251"/>
                  <a:pt x="1320801" y="954107"/>
                </a:cubicBezTo>
                <a:cubicBezTo>
                  <a:pt x="1104214" y="960963"/>
                  <a:pt x="773598" y="966842"/>
                  <a:pt x="620776" y="954107"/>
                </a:cubicBezTo>
                <a:cubicBezTo>
                  <a:pt x="467954" y="941372"/>
                  <a:pt x="128988" y="964719"/>
                  <a:pt x="0" y="954107"/>
                </a:cubicBezTo>
                <a:cubicBezTo>
                  <a:pt x="23538" y="820495"/>
                  <a:pt x="20954" y="572182"/>
                  <a:pt x="0" y="457971"/>
                </a:cubicBezTo>
                <a:cubicBezTo>
                  <a:pt x="-20954" y="343760"/>
                  <a:pt x="-16151" y="201099"/>
                  <a:pt x="0" y="0"/>
                </a:cubicBezTo>
                <a:close/>
              </a:path>
              <a:path w="1981201" h="954107" stroke="0" extrusionOk="0">
                <a:moveTo>
                  <a:pt x="0" y="0"/>
                </a:moveTo>
                <a:cubicBezTo>
                  <a:pt x="312899" y="-13379"/>
                  <a:pt x="358161" y="316"/>
                  <a:pt x="680212" y="0"/>
                </a:cubicBezTo>
                <a:cubicBezTo>
                  <a:pt x="1002263" y="-316"/>
                  <a:pt x="1055733" y="-16311"/>
                  <a:pt x="1320801" y="0"/>
                </a:cubicBezTo>
                <a:cubicBezTo>
                  <a:pt x="1585869" y="16311"/>
                  <a:pt x="1714399" y="-14698"/>
                  <a:pt x="1981201" y="0"/>
                </a:cubicBezTo>
                <a:cubicBezTo>
                  <a:pt x="1960530" y="132159"/>
                  <a:pt x="1997731" y="348186"/>
                  <a:pt x="1981201" y="496136"/>
                </a:cubicBezTo>
                <a:cubicBezTo>
                  <a:pt x="1964671" y="644086"/>
                  <a:pt x="1986433" y="832029"/>
                  <a:pt x="1981201" y="954107"/>
                </a:cubicBezTo>
                <a:cubicBezTo>
                  <a:pt x="1697237" y="986098"/>
                  <a:pt x="1550280" y="976377"/>
                  <a:pt x="1320801" y="954107"/>
                </a:cubicBezTo>
                <a:cubicBezTo>
                  <a:pt x="1091322" y="931837"/>
                  <a:pt x="833218" y="958000"/>
                  <a:pt x="620776" y="954107"/>
                </a:cubicBezTo>
                <a:cubicBezTo>
                  <a:pt x="408334" y="950214"/>
                  <a:pt x="202160" y="926374"/>
                  <a:pt x="0" y="954107"/>
                </a:cubicBezTo>
                <a:cubicBezTo>
                  <a:pt x="7763" y="739698"/>
                  <a:pt x="-22660" y="695672"/>
                  <a:pt x="0" y="457971"/>
                </a:cubicBezTo>
                <a:cubicBezTo>
                  <a:pt x="22660" y="220270"/>
                  <a:pt x="-11025" y="226947"/>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sz="2800" b="1" dirty="0">
                <a:solidFill>
                  <a:schemeClr val="bg1"/>
                </a:solidFill>
              </a:rPr>
              <a:t>Mrs Becky Booth</a:t>
            </a:r>
          </a:p>
        </p:txBody>
      </p:sp>
      <p:pic>
        <p:nvPicPr>
          <p:cNvPr id="13" name="Picture 12">
            <a:extLst>
              <a:ext uri="{FF2B5EF4-FFF2-40B4-BE49-F238E27FC236}">
                <a16:creationId xmlns:a16="http://schemas.microsoft.com/office/drawing/2014/main" id="{BC8F95E4-9BFA-E6AE-4552-509524774723}"/>
              </a:ext>
            </a:extLst>
          </p:cNvPr>
          <p:cNvPicPr/>
          <p:nvPr/>
        </p:nvPicPr>
        <p:blipFill>
          <a:blip r:embed="rId8">
            <a:extLst>
              <a:ext uri="{28A0092B-C50C-407E-A947-70E740481C1C}">
                <a14:useLocalDpi xmlns:a14="http://schemas.microsoft.com/office/drawing/2010/main" val="0"/>
              </a:ext>
            </a:extLst>
          </a:blip>
          <a:stretch>
            <a:fillRect/>
          </a:stretch>
        </p:blipFill>
        <p:spPr>
          <a:xfrm>
            <a:off x="9459865" y="1530197"/>
            <a:ext cx="1065346" cy="1445203"/>
          </a:xfrm>
          <a:prstGeom prst="rect">
            <a:avLst/>
          </a:prstGeom>
        </p:spPr>
      </p:pic>
      <p:sp>
        <p:nvSpPr>
          <p:cNvPr id="14" name="TextBox 13">
            <a:extLst>
              <a:ext uri="{FF2B5EF4-FFF2-40B4-BE49-F238E27FC236}">
                <a16:creationId xmlns:a16="http://schemas.microsoft.com/office/drawing/2014/main" id="{B4958985-59CE-9D0F-9275-D7D8992DD980}"/>
              </a:ext>
            </a:extLst>
          </p:cNvPr>
          <p:cNvSpPr txBox="1"/>
          <p:nvPr/>
        </p:nvSpPr>
        <p:spPr>
          <a:xfrm>
            <a:off x="8958510" y="3213555"/>
            <a:ext cx="1981201" cy="954107"/>
          </a:xfrm>
          <a:custGeom>
            <a:avLst/>
            <a:gdLst>
              <a:gd name="connsiteX0" fmla="*/ 0 w 1981201"/>
              <a:gd name="connsiteY0" fmla="*/ 0 h 954107"/>
              <a:gd name="connsiteX1" fmla="*/ 700024 w 1981201"/>
              <a:gd name="connsiteY1" fmla="*/ 0 h 954107"/>
              <a:gd name="connsiteX2" fmla="*/ 1300989 w 1981201"/>
              <a:gd name="connsiteY2" fmla="*/ 0 h 954107"/>
              <a:gd name="connsiteX3" fmla="*/ 1981201 w 1981201"/>
              <a:gd name="connsiteY3" fmla="*/ 0 h 954107"/>
              <a:gd name="connsiteX4" fmla="*/ 1981201 w 1981201"/>
              <a:gd name="connsiteY4" fmla="*/ 477054 h 954107"/>
              <a:gd name="connsiteX5" fmla="*/ 1981201 w 1981201"/>
              <a:gd name="connsiteY5" fmla="*/ 954107 h 954107"/>
              <a:gd name="connsiteX6" fmla="*/ 1320801 w 1981201"/>
              <a:gd name="connsiteY6" fmla="*/ 954107 h 954107"/>
              <a:gd name="connsiteX7" fmla="*/ 620776 w 1981201"/>
              <a:gd name="connsiteY7" fmla="*/ 954107 h 954107"/>
              <a:gd name="connsiteX8" fmla="*/ 0 w 1981201"/>
              <a:gd name="connsiteY8" fmla="*/ 954107 h 954107"/>
              <a:gd name="connsiteX9" fmla="*/ 0 w 1981201"/>
              <a:gd name="connsiteY9" fmla="*/ 457971 h 954107"/>
              <a:gd name="connsiteX10" fmla="*/ 0 w 1981201"/>
              <a:gd name="connsiteY10" fmla="*/ 0 h 95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81201" h="954107" fill="none" extrusionOk="0">
                <a:moveTo>
                  <a:pt x="0" y="0"/>
                </a:moveTo>
                <a:cubicBezTo>
                  <a:pt x="253095" y="1060"/>
                  <a:pt x="554889" y="-15760"/>
                  <a:pt x="700024" y="0"/>
                </a:cubicBezTo>
                <a:cubicBezTo>
                  <a:pt x="845159" y="15760"/>
                  <a:pt x="1066057" y="-29247"/>
                  <a:pt x="1300989" y="0"/>
                </a:cubicBezTo>
                <a:cubicBezTo>
                  <a:pt x="1535921" y="29247"/>
                  <a:pt x="1641195" y="18268"/>
                  <a:pt x="1981201" y="0"/>
                </a:cubicBezTo>
                <a:cubicBezTo>
                  <a:pt x="1974358" y="120880"/>
                  <a:pt x="1978760" y="276044"/>
                  <a:pt x="1981201" y="477054"/>
                </a:cubicBezTo>
                <a:cubicBezTo>
                  <a:pt x="1983642" y="678064"/>
                  <a:pt x="1968152" y="826572"/>
                  <a:pt x="1981201" y="954107"/>
                </a:cubicBezTo>
                <a:cubicBezTo>
                  <a:pt x="1819707" y="958095"/>
                  <a:pt x="1537388" y="947251"/>
                  <a:pt x="1320801" y="954107"/>
                </a:cubicBezTo>
                <a:cubicBezTo>
                  <a:pt x="1104214" y="960963"/>
                  <a:pt x="773598" y="966842"/>
                  <a:pt x="620776" y="954107"/>
                </a:cubicBezTo>
                <a:cubicBezTo>
                  <a:pt x="467954" y="941372"/>
                  <a:pt x="128988" y="964719"/>
                  <a:pt x="0" y="954107"/>
                </a:cubicBezTo>
                <a:cubicBezTo>
                  <a:pt x="23538" y="820495"/>
                  <a:pt x="20954" y="572182"/>
                  <a:pt x="0" y="457971"/>
                </a:cubicBezTo>
                <a:cubicBezTo>
                  <a:pt x="-20954" y="343760"/>
                  <a:pt x="-16151" y="201099"/>
                  <a:pt x="0" y="0"/>
                </a:cubicBezTo>
                <a:close/>
              </a:path>
              <a:path w="1981201" h="954107" stroke="0" extrusionOk="0">
                <a:moveTo>
                  <a:pt x="0" y="0"/>
                </a:moveTo>
                <a:cubicBezTo>
                  <a:pt x="312899" y="-13379"/>
                  <a:pt x="358161" y="316"/>
                  <a:pt x="680212" y="0"/>
                </a:cubicBezTo>
                <a:cubicBezTo>
                  <a:pt x="1002263" y="-316"/>
                  <a:pt x="1055733" y="-16311"/>
                  <a:pt x="1320801" y="0"/>
                </a:cubicBezTo>
                <a:cubicBezTo>
                  <a:pt x="1585869" y="16311"/>
                  <a:pt x="1714399" y="-14698"/>
                  <a:pt x="1981201" y="0"/>
                </a:cubicBezTo>
                <a:cubicBezTo>
                  <a:pt x="1960530" y="132159"/>
                  <a:pt x="1997731" y="348186"/>
                  <a:pt x="1981201" y="496136"/>
                </a:cubicBezTo>
                <a:cubicBezTo>
                  <a:pt x="1964671" y="644086"/>
                  <a:pt x="1986433" y="832029"/>
                  <a:pt x="1981201" y="954107"/>
                </a:cubicBezTo>
                <a:cubicBezTo>
                  <a:pt x="1697237" y="986098"/>
                  <a:pt x="1550280" y="976377"/>
                  <a:pt x="1320801" y="954107"/>
                </a:cubicBezTo>
                <a:cubicBezTo>
                  <a:pt x="1091322" y="931837"/>
                  <a:pt x="833218" y="958000"/>
                  <a:pt x="620776" y="954107"/>
                </a:cubicBezTo>
                <a:cubicBezTo>
                  <a:pt x="408334" y="950214"/>
                  <a:pt x="202160" y="926374"/>
                  <a:pt x="0" y="954107"/>
                </a:cubicBezTo>
                <a:cubicBezTo>
                  <a:pt x="7763" y="739698"/>
                  <a:pt x="-22660" y="695672"/>
                  <a:pt x="0" y="457971"/>
                </a:cubicBezTo>
                <a:cubicBezTo>
                  <a:pt x="22660" y="220270"/>
                  <a:pt x="-11025" y="226947"/>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sz="2800" b="1" dirty="0">
                <a:solidFill>
                  <a:schemeClr val="bg1"/>
                </a:solidFill>
              </a:rPr>
              <a:t>Mrs Clare Walsh</a:t>
            </a:r>
          </a:p>
        </p:txBody>
      </p:sp>
      <p:pic>
        <p:nvPicPr>
          <p:cNvPr id="16" name="Picture 15">
            <a:extLst>
              <a:ext uri="{FF2B5EF4-FFF2-40B4-BE49-F238E27FC236}">
                <a16:creationId xmlns:a16="http://schemas.microsoft.com/office/drawing/2014/main" id="{7FA17876-CB00-9BCC-2F3B-596C24281AC6}"/>
              </a:ext>
            </a:extLst>
          </p:cNvPr>
          <p:cNvPicPr/>
          <p:nvPr/>
        </p:nvPicPr>
        <p:blipFill>
          <a:blip r:embed="rId9"/>
          <a:stretch>
            <a:fillRect/>
          </a:stretch>
        </p:blipFill>
        <p:spPr>
          <a:xfrm>
            <a:off x="555078" y="4774263"/>
            <a:ext cx="1628324" cy="1470122"/>
          </a:xfrm>
          <a:prstGeom prst="rect">
            <a:avLst/>
          </a:prstGeom>
        </p:spPr>
      </p:pic>
      <p:sp>
        <p:nvSpPr>
          <p:cNvPr id="17" name="TextBox 16">
            <a:extLst>
              <a:ext uri="{FF2B5EF4-FFF2-40B4-BE49-F238E27FC236}">
                <a16:creationId xmlns:a16="http://schemas.microsoft.com/office/drawing/2014/main" id="{EF839845-D0C4-F284-4BFE-A5C2809A5BE5}"/>
              </a:ext>
            </a:extLst>
          </p:cNvPr>
          <p:cNvSpPr txBox="1"/>
          <p:nvPr/>
        </p:nvSpPr>
        <p:spPr>
          <a:xfrm>
            <a:off x="2393812" y="5032270"/>
            <a:ext cx="4135902" cy="954107"/>
          </a:xfrm>
          <a:custGeom>
            <a:avLst/>
            <a:gdLst>
              <a:gd name="connsiteX0" fmla="*/ 0 w 4135902"/>
              <a:gd name="connsiteY0" fmla="*/ 0 h 954107"/>
              <a:gd name="connsiteX1" fmla="*/ 565240 w 4135902"/>
              <a:gd name="connsiteY1" fmla="*/ 0 h 954107"/>
              <a:gd name="connsiteX2" fmla="*/ 1130480 w 4135902"/>
              <a:gd name="connsiteY2" fmla="*/ 0 h 954107"/>
              <a:gd name="connsiteX3" fmla="*/ 1737079 w 4135902"/>
              <a:gd name="connsiteY3" fmla="*/ 0 h 954107"/>
              <a:gd name="connsiteX4" fmla="*/ 2467755 w 4135902"/>
              <a:gd name="connsiteY4" fmla="*/ 0 h 954107"/>
              <a:gd name="connsiteX5" fmla="*/ 3198431 w 4135902"/>
              <a:gd name="connsiteY5" fmla="*/ 0 h 954107"/>
              <a:gd name="connsiteX6" fmla="*/ 4135902 w 4135902"/>
              <a:gd name="connsiteY6" fmla="*/ 0 h 954107"/>
              <a:gd name="connsiteX7" fmla="*/ 4135902 w 4135902"/>
              <a:gd name="connsiteY7" fmla="*/ 496136 h 954107"/>
              <a:gd name="connsiteX8" fmla="*/ 4135902 w 4135902"/>
              <a:gd name="connsiteY8" fmla="*/ 954107 h 954107"/>
              <a:gd name="connsiteX9" fmla="*/ 3529303 w 4135902"/>
              <a:gd name="connsiteY9" fmla="*/ 954107 h 954107"/>
              <a:gd name="connsiteX10" fmla="*/ 2881345 w 4135902"/>
              <a:gd name="connsiteY10" fmla="*/ 954107 h 954107"/>
              <a:gd name="connsiteX11" fmla="*/ 2150669 w 4135902"/>
              <a:gd name="connsiteY11" fmla="*/ 954107 h 954107"/>
              <a:gd name="connsiteX12" fmla="*/ 1585429 w 4135902"/>
              <a:gd name="connsiteY12" fmla="*/ 954107 h 954107"/>
              <a:gd name="connsiteX13" fmla="*/ 813394 w 4135902"/>
              <a:gd name="connsiteY13" fmla="*/ 954107 h 954107"/>
              <a:gd name="connsiteX14" fmla="*/ 0 w 4135902"/>
              <a:gd name="connsiteY14" fmla="*/ 954107 h 954107"/>
              <a:gd name="connsiteX15" fmla="*/ 0 w 4135902"/>
              <a:gd name="connsiteY15" fmla="*/ 496136 h 954107"/>
              <a:gd name="connsiteX16" fmla="*/ 0 w 4135902"/>
              <a:gd name="connsiteY16" fmla="*/ 0 h 95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135902" h="954107" fill="none" extrusionOk="0">
                <a:moveTo>
                  <a:pt x="0" y="0"/>
                </a:moveTo>
                <a:cubicBezTo>
                  <a:pt x="133430" y="17485"/>
                  <a:pt x="317005" y="-16309"/>
                  <a:pt x="565240" y="0"/>
                </a:cubicBezTo>
                <a:cubicBezTo>
                  <a:pt x="813475" y="16309"/>
                  <a:pt x="999640" y="-27456"/>
                  <a:pt x="1130480" y="0"/>
                </a:cubicBezTo>
                <a:cubicBezTo>
                  <a:pt x="1261320" y="27456"/>
                  <a:pt x="1502712" y="-23593"/>
                  <a:pt x="1737079" y="0"/>
                </a:cubicBezTo>
                <a:cubicBezTo>
                  <a:pt x="1971446" y="23593"/>
                  <a:pt x="2286963" y="-18293"/>
                  <a:pt x="2467755" y="0"/>
                </a:cubicBezTo>
                <a:cubicBezTo>
                  <a:pt x="2648547" y="18293"/>
                  <a:pt x="2948362" y="30247"/>
                  <a:pt x="3198431" y="0"/>
                </a:cubicBezTo>
                <a:cubicBezTo>
                  <a:pt x="3448500" y="-30247"/>
                  <a:pt x="3761528" y="2698"/>
                  <a:pt x="4135902" y="0"/>
                </a:cubicBezTo>
                <a:cubicBezTo>
                  <a:pt x="4143414" y="206623"/>
                  <a:pt x="4123217" y="308505"/>
                  <a:pt x="4135902" y="496136"/>
                </a:cubicBezTo>
                <a:cubicBezTo>
                  <a:pt x="4148587" y="683767"/>
                  <a:pt x="4130314" y="832654"/>
                  <a:pt x="4135902" y="954107"/>
                </a:cubicBezTo>
                <a:cubicBezTo>
                  <a:pt x="3920767" y="932455"/>
                  <a:pt x="3755654" y="952373"/>
                  <a:pt x="3529303" y="954107"/>
                </a:cubicBezTo>
                <a:cubicBezTo>
                  <a:pt x="3302952" y="955841"/>
                  <a:pt x="3075554" y="937399"/>
                  <a:pt x="2881345" y="954107"/>
                </a:cubicBezTo>
                <a:cubicBezTo>
                  <a:pt x="2687136" y="970815"/>
                  <a:pt x="2322171" y="949211"/>
                  <a:pt x="2150669" y="954107"/>
                </a:cubicBezTo>
                <a:cubicBezTo>
                  <a:pt x="1979167" y="959003"/>
                  <a:pt x="1716247" y="977670"/>
                  <a:pt x="1585429" y="954107"/>
                </a:cubicBezTo>
                <a:cubicBezTo>
                  <a:pt x="1454611" y="930544"/>
                  <a:pt x="1104942" y="981353"/>
                  <a:pt x="813394" y="954107"/>
                </a:cubicBezTo>
                <a:cubicBezTo>
                  <a:pt x="521846" y="926861"/>
                  <a:pt x="336244" y="981309"/>
                  <a:pt x="0" y="954107"/>
                </a:cubicBezTo>
                <a:cubicBezTo>
                  <a:pt x="-7414" y="753840"/>
                  <a:pt x="21158" y="705201"/>
                  <a:pt x="0" y="496136"/>
                </a:cubicBezTo>
                <a:cubicBezTo>
                  <a:pt x="-21158" y="287071"/>
                  <a:pt x="-17192" y="155062"/>
                  <a:pt x="0" y="0"/>
                </a:cubicBezTo>
                <a:close/>
              </a:path>
              <a:path w="4135902" h="954107" stroke="0" extrusionOk="0">
                <a:moveTo>
                  <a:pt x="0" y="0"/>
                </a:moveTo>
                <a:cubicBezTo>
                  <a:pt x="208221" y="12001"/>
                  <a:pt x="471197" y="-8346"/>
                  <a:pt x="730676" y="0"/>
                </a:cubicBezTo>
                <a:cubicBezTo>
                  <a:pt x="990155" y="8346"/>
                  <a:pt x="1065735" y="23045"/>
                  <a:pt x="1378634" y="0"/>
                </a:cubicBezTo>
                <a:cubicBezTo>
                  <a:pt x="1691533" y="-23045"/>
                  <a:pt x="1796186" y="14361"/>
                  <a:pt x="2026592" y="0"/>
                </a:cubicBezTo>
                <a:cubicBezTo>
                  <a:pt x="2256998" y="-14361"/>
                  <a:pt x="2564533" y="-3383"/>
                  <a:pt x="2798627" y="0"/>
                </a:cubicBezTo>
                <a:cubicBezTo>
                  <a:pt x="3032721" y="3383"/>
                  <a:pt x="3148611" y="-14538"/>
                  <a:pt x="3487944" y="0"/>
                </a:cubicBezTo>
                <a:cubicBezTo>
                  <a:pt x="3827277" y="14538"/>
                  <a:pt x="3870840" y="17583"/>
                  <a:pt x="4135902" y="0"/>
                </a:cubicBezTo>
                <a:cubicBezTo>
                  <a:pt x="4146159" y="138415"/>
                  <a:pt x="4136621" y="336625"/>
                  <a:pt x="4135902" y="448430"/>
                </a:cubicBezTo>
                <a:cubicBezTo>
                  <a:pt x="4135184" y="560235"/>
                  <a:pt x="4133156" y="793450"/>
                  <a:pt x="4135902" y="954107"/>
                </a:cubicBezTo>
                <a:cubicBezTo>
                  <a:pt x="4000609" y="981510"/>
                  <a:pt x="3831596" y="965421"/>
                  <a:pt x="3570662" y="954107"/>
                </a:cubicBezTo>
                <a:cubicBezTo>
                  <a:pt x="3309728" y="942793"/>
                  <a:pt x="3184919" y="962374"/>
                  <a:pt x="2922704" y="954107"/>
                </a:cubicBezTo>
                <a:cubicBezTo>
                  <a:pt x="2660489" y="945840"/>
                  <a:pt x="2441538" y="954053"/>
                  <a:pt x="2233387" y="954107"/>
                </a:cubicBezTo>
                <a:cubicBezTo>
                  <a:pt x="2025236" y="954161"/>
                  <a:pt x="1634113" y="985873"/>
                  <a:pt x="1461352" y="954107"/>
                </a:cubicBezTo>
                <a:cubicBezTo>
                  <a:pt x="1288592" y="922341"/>
                  <a:pt x="1059660" y="950840"/>
                  <a:pt x="730676" y="954107"/>
                </a:cubicBezTo>
                <a:cubicBezTo>
                  <a:pt x="401692" y="957374"/>
                  <a:pt x="169527" y="973789"/>
                  <a:pt x="0" y="954107"/>
                </a:cubicBezTo>
                <a:cubicBezTo>
                  <a:pt x="11039" y="836330"/>
                  <a:pt x="-21388" y="600375"/>
                  <a:pt x="0" y="467512"/>
                </a:cubicBezTo>
                <a:cubicBezTo>
                  <a:pt x="21388" y="334650"/>
                  <a:pt x="5204" y="181306"/>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sz="2800" b="1" dirty="0">
                <a:solidFill>
                  <a:schemeClr val="bg1"/>
                </a:solidFill>
              </a:rPr>
              <a:t>Mrs Sam Wilkinson</a:t>
            </a:r>
          </a:p>
          <a:p>
            <a:r>
              <a:rPr lang="en-GB" sz="2800" b="1" dirty="0">
                <a:solidFill>
                  <a:schemeClr val="bg1"/>
                </a:solidFill>
              </a:rPr>
              <a:t>Head Teacher</a:t>
            </a:r>
          </a:p>
        </p:txBody>
      </p:sp>
    </p:spTree>
    <p:extLst>
      <p:ext uri="{BB962C8B-B14F-4D97-AF65-F5344CB8AC3E}">
        <p14:creationId xmlns:p14="http://schemas.microsoft.com/office/powerpoint/2010/main" val="12326795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80675-B3B3-4309-96D5-3F8D4A1F5E00}"/>
              </a:ext>
            </a:extLst>
          </p:cNvPr>
          <p:cNvSpPr>
            <a:spLocks noGrp="1"/>
          </p:cNvSpPr>
          <p:nvPr>
            <p:ph type="title"/>
          </p:nvPr>
        </p:nvSpPr>
        <p:spPr>
          <a:xfrm>
            <a:off x="688327" y="228605"/>
            <a:ext cx="10515600" cy="1348065"/>
          </a:xfrm>
        </p:spPr>
        <p:txBody>
          <a:bodyPr>
            <a:noAutofit/>
          </a:bodyPr>
          <a:lstStyle/>
          <a:p>
            <a:pPr algn="ctr">
              <a:lnSpc>
                <a:spcPct val="90000"/>
              </a:lnSpc>
            </a:pPr>
            <a:r>
              <a:rPr lang="en-GB" sz="3600" b="1" dirty="0">
                <a:latin typeface="CCW Precursive 1" panose="03050602040000000000" pitchFamily="66" charset="0"/>
              </a:rPr>
              <a:t>How are children with Special Education Need or Disabilities (SEND) supported?</a:t>
            </a:r>
          </a:p>
        </p:txBody>
      </p:sp>
      <p:pic>
        <p:nvPicPr>
          <p:cNvPr id="7" name="Picture 6"/>
          <p:cNvPicPr>
            <a:picLocks noChangeAspect="1"/>
          </p:cNvPicPr>
          <p:nvPr/>
        </p:nvPicPr>
        <p:blipFill>
          <a:blip r:embed="rId2"/>
          <a:stretch>
            <a:fillRect/>
          </a:stretch>
        </p:blipFill>
        <p:spPr>
          <a:xfrm>
            <a:off x="3959424" y="2593910"/>
            <a:ext cx="3422743" cy="3136446"/>
          </a:xfrm>
          <a:prstGeom prst="rect">
            <a:avLst/>
          </a:prstGeom>
        </p:spPr>
      </p:pic>
      <p:sp>
        <p:nvSpPr>
          <p:cNvPr id="11" name="Hexagon 10"/>
          <p:cNvSpPr/>
          <p:nvPr/>
        </p:nvSpPr>
        <p:spPr>
          <a:xfrm>
            <a:off x="813285" y="2091715"/>
            <a:ext cx="1418254" cy="1259632"/>
          </a:xfrm>
          <a:prstGeom prst="hexagon">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Hexagon 12"/>
          <p:cNvSpPr/>
          <p:nvPr/>
        </p:nvSpPr>
        <p:spPr>
          <a:xfrm>
            <a:off x="2209073" y="2986000"/>
            <a:ext cx="1418254" cy="1259632"/>
          </a:xfrm>
          <a:prstGeom prst="hexagon">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Hexagon 13"/>
          <p:cNvSpPr/>
          <p:nvPr/>
        </p:nvSpPr>
        <p:spPr>
          <a:xfrm>
            <a:off x="790819" y="3752158"/>
            <a:ext cx="1418254" cy="1259632"/>
          </a:xfrm>
          <a:prstGeom prst="hexagon">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Hexagon 14"/>
          <p:cNvSpPr/>
          <p:nvPr/>
        </p:nvSpPr>
        <p:spPr>
          <a:xfrm>
            <a:off x="2209073" y="4646443"/>
            <a:ext cx="1418254" cy="1259632"/>
          </a:xfrm>
          <a:prstGeom prst="hexagon">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Hexagon 15"/>
          <p:cNvSpPr/>
          <p:nvPr/>
        </p:nvSpPr>
        <p:spPr>
          <a:xfrm>
            <a:off x="790819" y="5412601"/>
            <a:ext cx="1418254" cy="1259632"/>
          </a:xfrm>
          <a:prstGeom prst="hexagon">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Hexagon 16"/>
          <p:cNvSpPr/>
          <p:nvPr/>
        </p:nvSpPr>
        <p:spPr>
          <a:xfrm>
            <a:off x="7931020" y="2940144"/>
            <a:ext cx="1418254" cy="1259632"/>
          </a:xfrm>
          <a:prstGeom prst="hexagon">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Hexagon 17"/>
          <p:cNvSpPr/>
          <p:nvPr/>
        </p:nvSpPr>
        <p:spPr>
          <a:xfrm>
            <a:off x="7975390" y="4646443"/>
            <a:ext cx="1418254" cy="1259632"/>
          </a:xfrm>
          <a:prstGeom prst="hexagon">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Hexagon 18"/>
          <p:cNvSpPr/>
          <p:nvPr/>
        </p:nvSpPr>
        <p:spPr>
          <a:xfrm>
            <a:off x="9349274" y="2086995"/>
            <a:ext cx="1418254" cy="1259632"/>
          </a:xfrm>
          <a:prstGeom prst="hexagon">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Hexagon 19"/>
          <p:cNvSpPr/>
          <p:nvPr/>
        </p:nvSpPr>
        <p:spPr>
          <a:xfrm>
            <a:off x="9349274" y="3793293"/>
            <a:ext cx="1418254" cy="1259632"/>
          </a:xfrm>
          <a:prstGeom prst="hexagon">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Hexagon 20"/>
          <p:cNvSpPr/>
          <p:nvPr/>
        </p:nvSpPr>
        <p:spPr>
          <a:xfrm>
            <a:off x="9349274" y="5412601"/>
            <a:ext cx="1418254" cy="1259632"/>
          </a:xfrm>
          <a:prstGeom prst="hexagon">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894598" y="2295082"/>
            <a:ext cx="1210697" cy="738664"/>
          </a:xfrm>
          <a:prstGeom prst="rect">
            <a:avLst/>
          </a:prstGeom>
          <a:noFill/>
        </p:spPr>
        <p:txBody>
          <a:bodyPr wrap="square" rtlCol="0">
            <a:spAutoFit/>
          </a:bodyPr>
          <a:lstStyle/>
          <a:p>
            <a:pPr algn="ctr"/>
            <a:r>
              <a:rPr lang="en-GB" sz="1400" dirty="0">
                <a:solidFill>
                  <a:schemeClr val="tx1">
                    <a:lumMod val="95000"/>
                    <a:lumOff val="5000"/>
                  </a:schemeClr>
                </a:solidFill>
                <a:latin typeface="CCW Precursive 1" panose="03050602040000000000" pitchFamily="66" charset="0"/>
              </a:rPr>
              <a:t>High Quality Teaching</a:t>
            </a:r>
          </a:p>
        </p:txBody>
      </p:sp>
      <p:sp>
        <p:nvSpPr>
          <p:cNvPr id="23" name="TextBox 22"/>
          <p:cNvSpPr txBox="1"/>
          <p:nvPr/>
        </p:nvSpPr>
        <p:spPr>
          <a:xfrm>
            <a:off x="2220306" y="3338042"/>
            <a:ext cx="1407021" cy="738664"/>
          </a:xfrm>
          <a:prstGeom prst="rect">
            <a:avLst/>
          </a:prstGeom>
          <a:noFill/>
        </p:spPr>
        <p:txBody>
          <a:bodyPr wrap="square" rtlCol="0">
            <a:spAutoFit/>
          </a:bodyPr>
          <a:lstStyle/>
          <a:p>
            <a:pPr algn="ctr"/>
            <a:r>
              <a:rPr lang="en-GB" sz="1400" dirty="0">
                <a:solidFill>
                  <a:schemeClr val="tx1">
                    <a:lumMod val="95000"/>
                    <a:lumOff val="5000"/>
                  </a:schemeClr>
                </a:solidFill>
                <a:latin typeface="CCW Precursive 1" panose="03050602040000000000" pitchFamily="66" charset="0"/>
              </a:rPr>
              <a:t>Individual Learning Plans</a:t>
            </a:r>
          </a:p>
        </p:txBody>
      </p:sp>
      <p:sp>
        <p:nvSpPr>
          <p:cNvPr id="24" name="TextBox 23"/>
          <p:cNvSpPr txBox="1"/>
          <p:nvPr/>
        </p:nvSpPr>
        <p:spPr>
          <a:xfrm>
            <a:off x="713838" y="4178572"/>
            <a:ext cx="1594683" cy="461665"/>
          </a:xfrm>
          <a:prstGeom prst="rect">
            <a:avLst/>
          </a:prstGeom>
          <a:noFill/>
        </p:spPr>
        <p:txBody>
          <a:bodyPr wrap="square" rtlCol="0">
            <a:spAutoFit/>
          </a:bodyPr>
          <a:lstStyle/>
          <a:p>
            <a:pPr algn="ctr"/>
            <a:r>
              <a:rPr lang="en-GB" sz="1200" dirty="0">
                <a:solidFill>
                  <a:schemeClr val="tx1">
                    <a:lumMod val="95000"/>
                    <a:lumOff val="5000"/>
                  </a:schemeClr>
                </a:solidFill>
                <a:latin typeface="CCW Precursive 1" panose="03050602040000000000" pitchFamily="66" charset="0"/>
              </a:rPr>
              <a:t>Personalised Interventions</a:t>
            </a:r>
          </a:p>
        </p:txBody>
      </p:sp>
      <p:sp>
        <p:nvSpPr>
          <p:cNvPr id="25" name="TextBox 24"/>
          <p:cNvSpPr txBox="1"/>
          <p:nvPr/>
        </p:nvSpPr>
        <p:spPr>
          <a:xfrm>
            <a:off x="2231539" y="4799205"/>
            <a:ext cx="1427148" cy="954107"/>
          </a:xfrm>
          <a:prstGeom prst="rect">
            <a:avLst/>
          </a:prstGeom>
          <a:noFill/>
        </p:spPr>
        <p:txBody>
          <a:bodyPr wrap="square" rtlCol="0">
            <a:spAutoFit/>
          </a:bodyPr>
          <a:lstStyle/>
          <a:p>
            <a:pPr algn="ctr"/>
            <a:r>
              <a:rPr lang="en-GB" sz="1400" dirty="0">
                <a:solidFill>
                  <a:schemeClr val="tx1">
                    <a:lumMod val="95000"/>
                    <a:lumOff val="5000"/>
                  </a:schemeClr>
                </a:solidFill>
                <a:latin typeface="CCW Precursive 1" panose="03050602040000000000" pitchFamily="66" charset="0"/>
              </a:rPr>
              <a:t>Education and Health Care Plan</a:t>
            </a:r>
          </a:p>
        </p:txBody>
      </p:sp>
      <p:sp>
        <p:nvSpPr>
          <p:cNvPr id="26" name="TextBox 25"/>
          <p:cNvSpPr txBox="1"/>
          <p:nvPr/>
        </p:nvSpPr>
        <p:spPr>
          <a:xfrm>
            <a:off x="847695" y="5730356"/>
            <a:ext cx="1292919" cy="738664"/>
          </a:xfrm>
          <a:prstGeom prst="rect">
            <a:avLst/>
          </a:prstGeom>
          <a:noFill/>
        </p:spPr>
        <p:txBody>
          <a:bodyPr wrap="square" rtlCol="0">
            <a:spAutoFit/>
          </a:bodyPr>
          <a:lstStyle/>
          <a:p>
            <a:pPr algn="ctr"/>
            <a:r>
              <a:rPr lang="en-GB" sz="1400" dirty="0">
                <a:solidFill>
                  <a:schemeClr val="tx1">
                    <a:lumMod val="95000"/>
                    <a:lumOff val="5000"/>
                  </a:schemeClr>
                </a:solidFill>
                <a:latin typeface="CCW Precursive 1" panose="03050602040000000000" pitchFamily="66" charset="0"/>
              </a:rPr>
              <a:t>Specialist Agency Support</a:t>
            </a:r>
          </a:p>
        </p:txBody>
      </p:sp>
      <p:sp>
        <p:nvSpPr>
          <p:cNvPr id="27" name="TextBox 26"/>
          <p:cNvSpPr txBox="1"/>
          <p:nvPr/>
        </p:nvSpPr>
        <p:spPr>
          <a:xfrm>
            <a:off x="7985378" y="3246484"/>
            <a:ext cx="1314476" cy="738664"/>
          </a:xfrm>
          <a:prstGeom prst="rect">
            <a:avLst/>
          </a:prstGeom>
          <a:noFill/>
        </p:spPr>
        <p:txBody>
          <a:bodyPr wrap="square" rtlCol="0">
            <a:spAutoFit/>
          </a:bodyPr>
          <a:lstStyle/>
          <a:p>
            <a:pPr algn="ctr"/>
            <a:r>
              <a:rPr lang="en-GB" sz="1400" dirty="0">
                <a:solidFill>
                  <a:schemeClr val="tx1">
                    <a:lumMod val="95000"/>
                    <a:lumOff val="5000"/>
                  </a:schemeClr>
                </a:solidFill>
                <a:latin typeface="CCW Precursive 1" panose="03050602040000000000" pitchFamily="66" charset="0"/>
              </a:rPr>
              <a:t>Relational Behaviour Approach</a:t>
            </a:r>
          </a:p>
        </p:txBody>
      </p:sp>
      <p:sp>
        <p:nvSpPr>
          <p:cNvPr id="28" name="TextBox 27"/>
          <p:cNvSpPr txBox="1"/>
          <p:nvPr/>
        </p:nvSpPr>
        <p:spPr>
          <a:xfrm>
            <a:off x="9453052" y="2308253"/>
            <a:ext cx="1210697" cy="738664"/>
          </a:xfrm>
          <a:prstGeom prst="rect">
            <a:avLst/>
          </a:prstGeom>
          <a:noFill/>
        </p:spPr>
        <p:txBody>
          <a:bodyPr wrap="square" rtlCol="0">
            <a:spAutoFit/>
          </a:bodyPr>
          <a:lstStyle/>
          <a:p>
            <a:pPr algn="ctr"/>
            <a:r>
              <a:rPr lang="en-GB" sz="1400" dirty="0">
                <a:solidFill>
                  <a:schemeClr val="tx1">
                    <a:lumMod val="95000"/>
                    <a:lumOff val="5000"/>
                  </a:schemeClr>
                </a:solidFill>
                <a:latin typeface="CCW Precursive 1" panose="03050602040000000000" pitchFamily="66" charset="0"/>
              </a:rPr>
              <a:t>Home –School Links</a:t>
            </a:r>
          </a:p>
        </p:txBody>
      </p:sp>
      <p:sp>
        <p:nvSpPr>
          <p:cNvPr id="29" name="TextBox 28"/>
          <p:cNvSpPr txBox="1"/>
          <p:nvPr/>
        </p:nvSpPr>
        <p:spPr>
          <a:xfrm>
            <a:off x="7926332" y="4776254"/>
            <a:ext cx="1539419" cy="738664"/>
          </a:xfrm>
          <a:prstGeom prst="rect">
            <a:avLst/>
          </a:prstGeom>
          <a:noFill/>
        </p:spPr>
        <p:txBody>
          <a:bodyPr wrap="square" rtlCol="0">
            <a:spAutoFit/>
          </a:bodyPr>
          <a:lstStyle/>
          <a:p>
            <a:pPr algn="ctr"/>
            <a:r>
              <a:rPr lang="en-GB" sz="1400" dirty="0">
                <a:solidFill>
                  <a:schemeClr val="tx1">
                    <a:lumMod val="95000"/>
                    <a:lumOff val="5000"/>
                  </a:schemeClr>
                </a:solidFill>
                <a:latin typeface="CCW Precursive 1" panose="03050602040000000000" pitchFamily="66" charset="0"/>
              </a:rPr>
              <a:t>Adapted School Environment </a:t>
            </a:r>
          </a:p>
        </p:txBody>
      </p:sp>
      <p:sp>
        <p:nvSpPr>
          <p:cNvPr id="30" name="TextBox 29"/>
          <p:cNvSpPr txBox="1"/>
          <p:nvPr/>
        </p:nvSpPr>
        <p:spPr>
          <a:xfrm>
            <a:off x="9393645" y="4040072"/>
            <a:ext cx="1328344" cy="738664"/>
          </a:xfrm>
          <a:prstGeom prst="rect">
            <a:avLst/>
          </a:prstGeom>
          <a:noFill/>
        </p:spPr>
        <p:txBody>
          <a:bodyPr wrap="square" rtlCol="0">
            <a:spAutoFit/>
          </a:bodyPr>
          <a:lstStyle/>
          <a:p>
            <a:pPr algn="ctr"/>
            <a:r>
              <a:rPr lang="en-GB" sz="1400" dirty="0">
                <a:solidFill>
                  <a:schemeClr val="tx1">
                    <a:lumMod val="95000"/>
                    <a:lumOff val="5000"/>
                  </a:schemeClr>
                </a:solidFill>
                <a:latin typeface="CCW Precursive 1" panose="03050602040000000000" pitchFamily="66" charset="0"/>
              </a:rPr>
              <a:t>Adaptive Teaching Strategies</a:t>
            </a:r>
          </a:p>
        </p:txBody>
      </p:sp>
      <p:sp>
        <p:nvSpPr>
          <p:cNvPr id="31" name="TextBox 30"/>
          <p:cNvSpPr txBox="1"/>
          <p:nvPr/>
        </p:nvSpPr>
        <p:spPr>
          <a:xfrm>
            <a:off x="9442702" y="5592104"/>
            <a:ext cx="1210697" cy="954107"/>
          </a:xfrm>
          <a:prstGeom prst="rect">
            <a:avLst/>
          </a:prstGeom>
          <a:noFill/>
        </p:spPr>
        <p:txBody>
          <a:bodyPr wrap="square" rtlCol="0">
            <a:spAutoFit/>
          </a:bodyPr>
          <a:lstStyle/>
          <a:p>
            <a:pPr algn="ctr"/>
            <a:r>
              <a:rPr lang="en-GB" sz="1400" dirty="0">
                <a:solidFill>
                  <a:schemeClr val="tx1">
                    <a:lumMod val="95000"/>
                    <a:lumOff val="5000"/>
                  </a:schemeClr>
                </a:solidFill>
                <a:latin typeface="CCW Precursive 1" panose="03050602040000000000" pitchFamily="66" charset="0"/>
              </a:rPr>
              <a:t>Team Around Me Meetings</a:t>
            </a:r>
          </a:p>
        </p:txBody>
      </p:sp>
    </p:spTree>
    <p:extLst>
      <p:ext uri="{BB962C8B-B14F-4D97-AF65-F5344CB8AC3E}">
        <p14:creationId xmlns:p14="http://schemas.microsoft.com/office/powerpoint/2010/main" val="29849014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80675-B3B3-4309-96D5-3F8D4A1F5E00}"/>
              </a:ext>
            </a:extLst>
          </p:cNvPr>
          <p:cNvSpPr>
            <a:spLocks noGrp="1"/>
          </p:cNvSpPr>
          <p:nvPr>
            <p:ph type="title"/>
          </p:nvPr>
        </p:nvSpPr>
        <p:spPr>
          <a:xfrm>
            <a:off x="838200" y="401221"/>
            <a:ext cx="10515600" cy="1348065"/>
          </a:xfrm>
        </p:spPr>
        <p:txBody>
          <a:bodyPr>
            <a:normAutofit/>
          </a:bodyPr>
          <a:lstStyle/>
          <a:p>
            <a:pPr algn="ctr">
              <a:lnSpc>
                <a:spcPct val="90000"/>
              </a:lnSpc>
            </a:pPr>
            <a:r>
              <a:rPr lang="en-GB" sz="4400" dirty="0">
                <a:latin typeface="CCW Precursive 1" panose="03050602040000000000" pitchFamily="66" charset="0"/>
              </a:rPr>
              <a:t>How do we involve others in meetings about your child?</a:t>
            </a:r>
            <a:endParaRPr lang="en-GB" sz="4300" dirty="0">
              <a:latin typeface="CCW Precursive 1" panose="03050602040000000000" pitchFamily="66" charset="0"/>
            </a:endParaRPr>
          </a:p>
        </p:txBody>
      </p:sp>
      <p:graphicFrame>
        <p:nvGraphicFramePr>
          <p:cNvPr id="4" name="Content Placeholder 3">
            <a:extLst>
              <a:ext uri="{FF2B5EF4-FFF2-40B4-BE49-F238E27FC236}">
                <a16:creationId xmlns:a16="http://schemas.microsoft.com/office/drawing/2014/main" id="{E4E5FE7C-504F-4D03-BF33-8510FC9DB749}"/>
              </a:ext>
            </a:extLst>
          </p:cNvPr>
          <p:cNvGraphicFramePr>
            <a:graphicFrameLocks noGrp="1"/>
          </p:cNvGraphicFramePr>
          <p:nvPr>
            <p:ph idx="1"/>
            <p:extLst>
              <p:ext uri="{D42A27DB-BD31-4B8C-83A1-F6EECF244321}">
                <p14:modId xmlns:p14="http://schemas.microsoft.com/office/powerpoint/2010/main" val="3117406415"/>
              </p:ext>
            </p:extLst>
          </p:nvPr>
        </p:nvGraphicFramePr>
        <p:xfrm>
          <a:off x="550307" y="2143214"/>
          <a:ext cx="11238563" cy="4483735"/>
        </p:xfrm>
        <a:graphic>
          <a:graphicData uri="http://schemas.openxmlformats.org/drawingml/2006/table">
            <a:tbl>
              <a:tblPr>
                <a:tableStyleId>{5C22544A-7EE6-4342-B048-85BDC9FD1C3A}</a:tableStyleId>
              </a:tblPr>
              <a:tblGrid>
                <a:gridCol w="11238563">
                  <a:extLst>
                    <a:ext uri="{9D8B030D-6E8A-4147-A177-3AD203B41FA5}">
                      <a16:colId xmlns:a16="http://schemas.microsoft.com/office/drawing/2014/main" val="1438435520"/>
                    </a:ext>
                  </a:extLst>
                </a:gridCol>
              </a:tblGrid>
              <a:tr h="4254429">
                <a:tc>
                  <a:txBody>
                    <a:bodyPr/>
                    <a:lstStyle/>
                    <a:p>
                      <a:pPr marL="457200" lvl="0" indent="-457200" algn="l" fontAlgn="base">
                        <a:lnSpc>
                          <a:spcPct val="150000"/>
                        </a:lnSpc>
                        <a:spcAft>
                          <a:spcPts val="0"/>
                        </a:spcAft>
                        <a:buClr>
                          <a:srgbClr val="000000"/>
                        </a:buClr>
                        <a:buSzPts val="1200"/>
                        <a:buFont typeface="Arial" panose="020B0604020202020204" pitchFamily="34" charset="0"/>
                        <a:buChar char="•"/>
                      </a:pPr>
                      <a:r>
                        <a:rPr lang="en-GB" sz="1800" b="0" u="none" strike="noStrike" dirty="0">
                          <a:solidFill>
                            <a:schemeClr val="tx1"/>
                          </a:solidFill>
                          <a:effectLst/>
                          <a:uFill>
                            <a:solidFill>
                              <a:srgbClr val="000000"/>
                            </a:solidFill>
                          </a:uFill>
                          <a:latin typeface="CCW Precursive 1" panose="03050602040000000000" pitchFamily="66" charset="0"/>
                        </a:rPr>
                        <a:t>With your support, we may need to seek referrals to outside agencies such as:</a:t>
                      </a:r>
                    </a:p>
                    <a:p>
                      <a:pPr marL="0" lvl="0" indent="0" algn="ctr" fontAlgn="base">
                        <a:lnSpc>
                          <a:spcPct val="150000"/>
                        </a:lnSpc>
                        <a:spcAft>
                          <a:spcPts val="0"/>
                        </a:spcAft>
                        <a:buClr>
                          <a:srgbClr val="000000"/>
                        </a:buClr>
                        <a:buSzPts val="1200"/>
                        <a:buFont typeface="Arial" panose="020B0604020202020204" pitchFamily="34" charset="0"/>
                        <a:buNone/>
                      </a:pPr>
                      <a:r>
                        <a:rPr lang="en-GB" sz="1800" b="0" u="none" strike="noStrike" dirty="0">
                          <a:solidFill>
                            <a:schemeClr val="tx1"/>
                          </a:solidFill>
                          <a:effectLst/>
                          <a:uFill>
                            <a:solidFill>
                              <a:srgbClr val="000000"/>
                            </a:solidFill>
                          </a:uFill>
                          <a:latin typeface="CCW Precursive 1" panose="03050602040000000000" pitchFamily="66" charset="0"/>
                        </a:rPr>
                        <a:t>Educational Psychology (EP) </a:t>
                      </a:r>
                    </a:p>
                    <a:p>
                      <a:pPr marL="0" lvl="0" indent="0" algn="ctr" fontAlgn="base">
                        <a:lnSpc>
                          <a:spcPct val="150000"/>
                        </a:lnSpc>
                        <a:spcAft>
                          <a:spcPts val="0"/>
                        </a:spcAft>
                        <a:buClr>
                          <a:srgbClr val="000000"/>
                        </a:buClr>
                        <a:buSzPts val="1200"/>
                        <a:buFont typeface="Arial" panose="020B0604020202020204" pitchFamily="34" charset="0"/>
                        <a:buNone/>
                      </a:pPr>
                      <a:r>
                        <a:rPr lang="en-GB" sz="1800" b="0" u="none" strike="noStrike" dirty="0">
                          <a:solidFill>
                            <a:schemeClr val="tx1"/>
                          </a:solidFill>
                          <a:effectLst/>
                          <a:uFill>
                            <a:solidFill>
                              <a:srgbClr val="000000"/>
                            </a:solidFill>
                          </a:uFill>
                          <a:latin typeface="CCW Precursive 1" panose="03050602040000000000" pitchFamily="66" charset="0"/>
                        </a:rPr>
                        <a:t>Communication Interaction Team (CIT), </a:t>
                      </a:r>
                    </a:p>
                    <a:p>
                      <a:pPr marL="0" lvl="0" indent="0" algn="ctr" fontAlgn="base">
                        <a:lnSpc>
                          <a:spcPct val="150000"/>
                        </a:lnSpc>
                        <a:spcAft>
                          <a:spcPts val="0"/>
                        </a:spcAft>
                        <a:buClr>
                          <a:srgbClr val="000000"/>
                        </a:buClr>
                        <a:buSzPts val="1200"/>
                        <a:buFont typeface="Arial" panose="020B0604020202020204" pitchFamily="34" charset="0"/>
                        <a:buNone/>
                      </a:pPr>
                      <a:r>
                        <a:rPr lang="en-GB" sz="1800" b="0" u="none" strike="noStrike" dirty="0">
                          <a:solidFill>
                            <a:schemeClr val="tx1"/>
                          </a:solidFill>
                          <a:effectLst/>
                          <a:uFill>
                            <a:solidFill>
                              <a:srgbClr val="000000"/>
                            </a:solidFill>
                          </a:uFill>
                          <a:latin typeface="CCW Precursive 1" panose="03050602040000000000" pitchFamily="66" charset="0"/>
                        </a:rPr>
                        <a:t>Speech and Language Therapists</a:t>
                      </a:r>
                    </a:p>
                    <a:p>
                      <a:pPr marL="0" lvl="0" indent="0" algn="ctr" fontAlgn="base">
                        <a:lnSpc>
                          <a:spcPct val="150000"/>
                        </a:lnSpc>
                        <a:spcAft>
                          <a:spcPts val="0"/>
                        </a:spcAft>
                        <a:buClr>
                          <a:srgbClr val="000000"/>
                        </a:buClr>
                        <a:buSzPts val="1200"/>
                        <a:buFont typeface="Arial" panose="020B0604020202020204" pitchFamily="34" charset="0"/>
                        <a:buNone/>
                      </a:pPr>
                      <a:r>
                        <a:rPr lang="en-GB" sz="1800" b="0" u="none" strike="noStrike" dirty="0">
                          <a:solidFill>
                            <a:schemeClr val="tx1"/>
                          </a:solidFill>
                          <a:effectLst/>
                          <a:uFill>
                            <a:solidFill>
                              <a:srgbClr val="000000"/>
                            </a:solidFill>
                          </a:uFill>
                          <a:latin typeface="CCW Precursive 1" panose="03050602040000000000" pitchFamily="66" charset="0"/>
                        </a:rPr>
                        <a:t>Multi Agency Support Team (MAST). </a:t>
                      </a:r>
                    </a:p>
                    <a:p>
                      <a:pPr marL="0" lvl="0" indent="0" algn="ctr" fontAlgn="base">
                        <a:lnSpc>
                          <a:spcPct val="150000"/>
                        </a:lnSpc>
                        <a:spcAft>
                          <a:spcPts val="0"/>
                        </a:spcAft>
                        <a:buClr>
                          <a:srgbClr val="000000"/>
                        </a:buClr>
                        <a:buSzPts val="1200"/>
                        <a:buFont typeface="Arial" panose="020B0604020202020204" pitchFamily="34" charset="0"/>
                        <a:buNone/>
                      </a:pPr>
                      <a:endParaRPr lang="en-GB" sz="1800" b="0" u="none" strike="noStrike" dirty="0">
                        <a:solidFill>
                          <a:schemeClr val="tx1"/>
                        </a:solidFill>
                        <a:effectLst/>
                        <a:uFill>
                          <a:solidFill>
                            <a:srgbClr val="000000"/>
                          </a:solidFill>
                        </a:uFill>
                        <a:latin typeface="CCW Precursive 1" panose="03050602040000000000" pitchFamily="66" charset="0"/>
                      </a:endParaRPr>
                    </a:p>
                    <a:p>
                      <a:pPr marL="342900" marR="0" lvl="0" indent="-342900" algn="l" defTabSz="914400" rtl="0" eaLnBrk="1" fontAlgn="base" latinLnBrk="0" hangingPunct="1">
                        <a:lnSpc>
                          <a:spcPct val="150000"/>
                        </a:lnSpc>
                        <a:spcBef>
                          <a:spcPts val="0"/>
                        </a:spcBef>
                        <a:spcAft>
                          <a:spcPts val="0"/>
                        </a:spcAft>
                        <a:buClr>
                          <a:srgbClr val="000000"/>
                        </a:buClr>
                        <a:buSzPts val="1200"/>
                        <a:buFont typeface="Arial" panose="020B0604020202020204" pitchFamily="34" charset="0"/>
                        <a:buChar char="•"/>
                        <a:tabLst/>
                        <a:defRPr/>
                      </a:pPr>
                      <a:endParaRPr kumimoji="0" lang="en-GB" altLang="en-US" sz="1800" b="0" i="0" u="none" strike="noStrike" cap="none" normalizeH="0" baseline="0" dirty="0">
                        <a:ln>
                          <a:noFill/>
                        </a:ln>
                        <a:solidFill>
                          <a:schemeClr val="tx1"/>
                        </a:solidFill>
                        <a:effectLst/>
                        <a:latin typeface="CCW Precursive 1" panose="03050602040000000000" pitchFamily="66" charset="0"/>
                        <a:ea typeface="Calibri" panose="020F0502020204030204" pitchFamily="34" charset="0"/>
                      </a:endParaRPr>
                    </a:p>
                    <a:p>
                      <a:pPr marL="342900" marR="0" lvl="0" indent="-342900" algn="l" defTabSz="914400" rtl="0" eaLnBrk="1" fontAlgn="base" latinLnBrk="0" hangingPunct="1">
                        <a:lnSpc>
                          <a:spcPct val="150000"/>
                        </a:lnSpc>
                        <a:spcBef>
                          <a:spcPts val="0"/>
                        </a:spcBef>
                        <a:spcAft>
                          <a:spcPts val="0"/>
                        </a:spcAft>
                        <a:buClr>
                          <a:srgbClr val="000000"/>
                        </a:buClr>
                        <a:buSzPts val="1200"/>
                        <a:buFont typeface="Arial" panose="020B0604020202020204" pitchFamily="34" charset="0"/>
                        <a:buChar char="•"/>
                        <a:tabLst/>
                        <a:defRPr/>
                      </a:pPr>
                      <a:r>
                        <a:rPr kumimoji="0" lang="en-GB" altLang="en-US" sz="1800" b="0" i="0" u="none" strike="noStrike" cap="none" normalizeH="0" baseline="0" dirty="0">
                          <a:ln>
                            <a:noFill/>
                          </a:ln>
                          <a:solidFill>
                            <a:schemeClr val="tx1"/>
                          </a:solidFill>
                          <a:effectLst/>
                          <a:latin typeface="CCW Precursive 1" panose="03050602040000000000" pitchFamily="66" charset="0"/>
                          <a:ea typeface="Calibri" panose="020F0502020204030204" pitchFamily="34" charset="0"/>
                        </a:rPr>
                        <a:t>We may hold a meeting called a Team Around Me (TAM). These meetings are </a:t>
                      </a:r>
                      <a:r>
                        <a:rPr kumimoji="0" lang="en-GB" altLang="en-US" sz="1800" b="0" i="0" u="none" strike="noStrike" cap="none" normalizeH="0" baseline="0" dirty="0" err="1">
                          <a:ln>
                            <a:noFill/>
                          </a:ln>
                          <a:solidFill>
                            <a:schemeClr val="tx1"/>
                          </a:solidFill>
                          <a:effectLst/>
                          <a:latin typeface="CCW Precursive 1" panose="03050602040000000000" pitchFamily="66" charset="0"/>
                          <a:ea typeface="Calibri" panose="020F0502020204030204" pitchFamily="34" charset="0"/>
                        </a:rPr>
                        <a:t>minuted</a:t>
                      </a:r>
                      <a:r>
                        <a:rPr kumimoji="0" lang="en-GB" altLang="en-US" sz="1800" b="0" i="0" u="none" strike="noStrike" cap="none" normalizeH="0" baseline="0" dirty="0">
                          <a:ln>
                            <a:noFill/>
                          </a:ln>
                          <a:solidFill>
                            <a:schemeClr val="tx1"/>
                          </a:solidFill>
                          <a:effectLst/>
                          <a:latin typeface="CCW Precursive 1" panose="03050602040000000000" pitchFamily="66" charset="0"/>
                          <a:ea typeface="Calibri" panose="020F0502020204030204" pitchFamily="34" charset="0"/>
                        </a:rPr>
                        <a:t> and actions are set.  </a:t>
                      </a:r>
                    </a:p>
                    <a:p>
                      <a:pPr marL="0" marR="0" lvl="0" indent="0" algn="l" defTabSz="914400" rtl="0" eaLnBrk="1" fontAlgn="base" latinLnBrk="0" hangingPunct="1">
                        <a:lnSpc>
                          <a:spcPct val="150000"/>
                        </a:lnSpc>
                        <a:spcBef>
                          <a:spcPts val="0"/>
                        </a:spcBef>
                        <a:spcAft>
                          <a:spcPts val="0"/>
                        </a:spcAft>
                        <a:buClr>
                          <a:srgbClr val="000000"/>
                        </a:buClr>
                        <a:buSzPts val="1200"/>
                        <a:buFont typeface="Arial" panose="020B0604020202020204" pitchFamily="34" charset="0"/>
                        <a:buNone/>
                        <a:tabLst/>
                        <a:defRPr/>
                      </a:pPr>
                      <a:r>
                        <a:rPr lang="en-GB" sz="1800" b="1" kern="1200" dirty="0">
                          <a:solidFill>
                            <a:schemeClr val="tx1"/>
                          </a:solidFill>
                          <a:effectLst/>
                          <a:latin typeface="Sassoon Primary" pitchFamily="50" charset="0"/>
                          <a:ea typeface="+mn-ea"/>
                          <a:cs typeface="+mn-cs"/>
                        </a:rPr>
                        <a:t> </a:t>
                      </a:r>
                      <a:endParaRPr kumimoji="0" lang="en-GB" altLang="en-US" sz="1800" b="1" i="0" u="none" strike="noStrike" cap="none" normalizeH="0" baseline="0" dirty="0">
                        <a:ln>
                          <a:noFill/>
                        </a:ln>
                        <a:solidFill>
                          <a:schemeClr val="tx1"/>
                        </a:solidFill>
                        <a:effectLst/>
                        <a:latin typeface="Sassoon Primary" pitchFamily="50" charset="0"/>
                      </a:endParaRPr>
                    </a:p>
                  </a:txBody>
                  <a:tcPr marL="0" marR="0" marT="0" marB="0">
                    <a:solidFill>
                      <a:srgbClr val="FFFFCC"/>
                    </a:solidFill>
                  </a:tcPr>
                </a:tc>
                <a:extLst>
                  <a:ext uri="{0D108BD9-81ED-4DB2-BD59-A6C34878D82A}">
                    <a16:rowId xmlns:a16="http://schemas.microsoft.com/office/drawing/2014/main" val="1044889440"/>
                  </a:ext>
                </a:extLst>
              </a:tr>
            </a:tbl>
          </a:graphicData>
        </a:graphic>
      </p:graphicFrame>
      <p:pic>
        <p:nvPicPr>
          <p:cNvPr id="3" name="Picture 2"/>
          <p:cNvPicPr>
            <a:picLocks noChangeAspect="1"/>
          </p:cNvPicPr>
          <p:nvPr/>
        </p:nvPicPr>
        <p:blipFill>
          <a:blip r:embed="rId2"/>
          <a:stretch>
            <a:fillRect/>
          </a:stretch>
        </p:blipFill>
        <p:spPr>
          <a:xfrm>
            <a:off x="10077193" y="2883159"/>
            <a:ext cx="1498404" cy="1807708"/>
          </a:xfrm>
          <a:prstGeom prst="rect">
            <a:avLst/>
          </a:prstGeom>
        </p:spPr>
      </p:pic>
    </p:spTree>
    <p:extLst>
      <p:ext uri="{BB962C8B-B14F-4D97-AF65-F5344CB8AC3E}">
        <p14:creationId xmlns:p14="http://schemas.microsoft.com/office/powerpoint/2010/main" val="32960374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3A4C7-A2FB-4EB0-A468-175918F822C7}"/>
              </a:ext>
            </a:extLst>
          </p:cNvPr>
          <p:cNvSpPr>
            <a:spLocks noGrp="1"/>
          </p:cNvSpPr>
          <p:nvPr>
            <p:ph type="title"/>
          </p:nvPr>
        </p:nvSpPr>
        <p:spPr>
          <a:xfrm>
            <a:off x="838200" y="401221"/>
            <a:ext cx="9248192" cy="1348065"/>
          </a:xfrm>
        </p:spPr>
        <p:txBody>
          <a:bodyPr>
            <a:normAutofit/>
          </a:bodyPr>
          <a:lstStyle/>
          <a:p>
            <a:pPr algn="ctr">
              <a:lnSpc>
                <a:spcPct val="90000"/>
              </a:lnSpc>
            </a:pPr>
            <a:r>
              <a:rPr lang="en-GB" sz="4300" b="1" dirty="0">
                <a:solidFill>
                  <a:schemeClr val="tx1">
                    <a:lumMod val="95000"/>
                    <a:lumOff val="5000"/>
                  </a:schemeClr>
                </a:solidFill>
                <a:latin typeface="CCW Precursive 1" panose="03050602040000000000" pitchFamily="66" charset="0"/>
              </a:rPr>
              <a:t>How do children share their views?</a:t>
            </a:r>
          </a:p>
        </p:txBody>
      </p:sp>
      <p:graphicFrame>
        <p:nvGraphicFramePr>
          <p:cNvPr id="4" name="Content Placeholder 3">
            <a:extLst>
              <a:ext uri="{FF2B5EF4-FFF2-40B4-BE49-F238E27FC236}">
                <a16:creationId xmlns:a16="http://schemas.microsoft.com/office/drawing/2014/main" id="{C51F028A-F9E2-45FA-85F9-38A4DA2A1D7F}"/>
              </a:ext>
            </a:extLst>
          </p:cNvPr>
          <p:cNvGraphicFramePr>
            <a:graphicFrameLocks noGrp="1"/>
          </p:cNvGraphicFramePr>
          <p:nvPr>
            <p:ph idx="1"/>
            <p:extLst>
              <p:ext uri="{D42A27DB-BD31-4B8C-83A1-F6EECF244321}">
                <p14:modId xmlns:p14="http://schemas.microsoft.com/office/powerpoint/2010/main" val="2638907507"/>
              </p:ext>
            </p:extLst>
          </p:nvPr>
        </p:nvGraphicFramePr>
        <p:xfrm>
          <a:off x="726440" y="1578707"/>
          <a:ext cx="10515600" cy="4975225"/>
        </p:xfrm>
        <a:graphic>
          <a:graphicData uri="http://schemas.openxmlformats.org/drawingml/2006/table">
            <a:tbl>
              <a:tblPr>
                <a:tableStyleId>{5C22544A-7EE6-4342-B048-85BDC9FD1C3A}</a:tableStyleId>
              </a:tblPr>
              <a:tblGrid>
                <a:gridCol w="10515600">
                  <a:extLst>
                    <a:ext uri="{9D8B030D-6E8A-4147-A177-3AD203B41FA5}">
                      <a16:colId xmlns:a16="http://schemas.microsoft.com/office/drawing/2014/main" val="3387930025"/>
                    </a:ext>
                  </a:extLst>
                </a:gridCol>
              </a:tblGrid>
              <a:tr h="2955479">
                <a:tc>
                  <a:txBody>
                    <a:bodyPr/>
                    <a:lstStyle/>
                    <a:p>
                      <a:pPr marL="342900" lvl="0" indent="-342900" algn="l" fontAlgn="base">
                        <a:lnSpc>
                          <a:spcPct val="120000"/>
                        </a:lnSpc>
                        <a:spcAft>
                          <a:spcPts val="20"/>
                        </a:spcAft>
                        <a:buClr>
                          <a:srgbClr val="000000"/>
                        </a:buClr>
                        <a:buSzPts val="1200"/>
                        <a:buFont typeface="Arial" panose="020B0604020202020204" pitchFamily="34" charset="0"/>
                        <a:buChar char="•"/>
                      </a:pPr>
                      <a:r>
                        <a:rPr lang="en-GB" sz="2400" b="0" u="none" strike="noStrike" dirty="0">
                          <a:effectLst/>
                          <a:uFill>
                            <a:solidFill>
                              <a:srgbClr val="000000"/>
                            </a:solidFill>
                          </a:uFill>
                          <a:latin typeface="CCW Precursive 1" panose="03050602040000000000" pitchFamily="66" charset="0"/>
                        </a:rPr>
                        <a:t>All children are encouraged to share their views with their class teacher, teaching assistant or any adult member of the school team.   </a:t>
                      </a:r>
                    </a:p>
                    <a:p>
                      <a:pPr marL="342900" lvl="0" indent="-342900" algn="l" fontAlgn="base">
                        <a:lnSpc>
                          <a:spcPct val="120000"/>
                        </a:lnSpc>
                        <a:spcAft>
                          <a:spcPts val="25"/>
                        </a:spcAft>
                        <a:buClr>
                          <a:srgbClr val="000000"/>
                        </a:buClr>
                        <a:buSzPts val="1200"/>
                        <a:buFont typeface="Arial" panose="020B0604020202020204" pitchFamily="34" charset="0"/>
                        <a:buChar char="•"/>
                      </a:pPr>
                      <a:r>
                        <a:rPr lang="en-GB" sz="2400" b="0" u="none" strike="noStrike" dirty="0">
                          <a:effectLst/>
                          <a:uFill>
                            <a:solidFill>
                              <a:srgbClr val="000000"/>
                            </a:solidFill>
                          </a:uFill>
                          <a:latin typeface="CCW Precursive 1" panose="03050602040000000000" pitchFamily="66" charset="0"/>
                        </a:rPr>
                        <a:t>When an outside agency referral is completed, we record their thoughts and feelings through a One Page Profile (assisted by an adult if required.) </a:t>
                      </a:r>
                    </a:p>
                    <a:p>
                      <a:pPr marL="342900" lvl="0" indent="-342900" algn="l" fontAlgn="base">
                        <a:lnSpc>
                          <a:spcPct val="107000"/>
                        </a:lnSpc>
                        <a:spcAft>
                          <a:spcPts val="45"/>
                        </a:spcAft>
                        <a:buClr>
                          <a:srgbClr val="000000"/>
                        </a:buClr>
                        <a:buSzPts val="1200"/>
                        <a:buFont typeface="Arial" panose="020B0604020202020204" pitchFamily="34" charset="0"/>
                        <a:buChar char="•"/>
                      </a:pPr>
                      <a:r>
                        <a:rPr lang="en-GB" sz="2400" b="0" u="none" strike="noStrike" dirty="0">
                          <a:effectLst/>
                          <a:uFill>
                            <a:solidFill>
                              <a:srgbClr val="000000"/>
                            </a:solidFill>
                          </a:uFill>
                          <a:latin typeface="CCW Precursive 1" panose="03050602040000000000" pitchFamily="66" charset="0"/>
                        </a:rPr>
                        <a:t>If a meeting is held, and it is appropriate, children will </a:t>
                      </a:r>
                      <a:r>
                        <a:rPr kumimoji="0" lang="en-GB" altLang="en-US" sz="2400" b="0" i="0" u="none" strike="noStrike" cap="none" normalizeH="0" baseline="0" dirty="0">
                          <a:ln>
                            <a:noFill/>
                          </a:ln>
                          <a:solidFill>
                            <a:srgbClr val="000000"/>
                          </a:solidFill>
                          <a:effectLst/>
                          <a:latin typeface="CCW Precursive 1" panose="03050602040000000000" pitchFamily="66" charset="0"/>
                          <a:ea typeface="Calibri" panose="020F0502020204030204" pitchFamily="34" charset="0"/>
                        </a:rPr>
                        <a:t>share their thoughts and feelings. If this is not appropriate, their thoughts and feelings are shared on their behalf. </a:t>
                      </a:r>
                    </a:p>
                    <a:p>
                      <a:pPr marL="342900" lvl="0" indent="-342900" algn="l" fontAlgn="base">
                        <a:lnSpc>
                          <a:spcPct val="107000"/>
                        </a:lnSpc>
                        <a:spcAft>
                          <a:spcPts val="45"/>
                        </a:spcAft>
                        <a:buClr>
                          <a:srgbClr val="000000"/>
                        </a:buClr>
                        <a:buSzPts val="1200"/>
                        <a:buFont typeface="Arial" panose="020B0604020202020204" pitchFamily="34" charset="0"/>
                        <a:buChar char="•"/>
                      </a:pPr>
                      <a:r>
                        <a:rPr lang="en-GB" sz="2400" b="0" dirty="0">
                          <a:effectLst/>
                          <a:latin typeface="CCW Precursive 1" panose="03050602040000000000" pitchFamily="66" charset="0"/>
                        </a:rPr>
                        <a:t>Children with SEND are invited to attend meetings where they can. </a:t>
                      </a:r>
                      <a:endParaRPr lang="en-GB" sz="2400" b="0" dirty="0">
                        <a:solidFill>
                          <a:srgbClr val="000000"/>
                        </a:solidFill>
                        <a:effectLst/>
                        <a:latin typeface="CCW Precursive 1" panose="03050602040000000000" pitchFamily="66" charset="0"/>
                        <a:ea typeface="Calibri" panose="020F0502020204030204" pitchFamily="34" charset="0"/>
                      </a:endParaRPr>
                    </a:p>
                  </a:txBody>
                  <a:tcPr marL="0" marR="0" marT="0" marB="0">
                    <a:solidFill>
                      <a:srgbClr val="FFFFCC"/>
                    </a:solidFill>
                  </a:tcPr>
                </a:tc>
                <a:extLst>
                  <a:ext uri="{0D108BD9-81ED-4DB2-BD59-A6C34878D82A}">
                    <a16:rowId xmlns:a16="http://schemas.microsoft.com/office/drawing/2014/main" val="1383490683"/>
                  </a:ext>
                </a:extLst>
              </a:tr>
            </a:tbl>
          </a:graphicData>
        </a:graphic>
      </p:graphicFrame>
      <p:pic>
        <p:nvPicPr>
          <p:cNvPr id="3" name="Picture 2"/>
          <p:cNvPicPr>
            <a:picLocks noChangeAspect="1"/>
          </p:cNvPicPr>
          <p:nvPr/>
        </p:nvPicPr>
        <p:blipFill>
          <a:blip r:embed="rId2"/>
          <a:stretch>
            <a:fillRect/>
          </a:stretch>
        </p:blipFill>
        <p:spPr>
          <a:xfrm>
            <a:off x="9705406" y="210026"/>
            <a:ext cx="1060566" cy="1294434"/>
          </a:xfrm>
          <a:prstGeom prst="rect">
            <a:avLst/>
          </a:prstGeom>
        </p:spPr>
      </p:pic>
    </p:spTree>
    <p:extLst>
      <p:ext uri="{BB962C8B-B14F-4D97-AF65-F5344CB8AC3E}">
        <p14:creationId xmlns:p14="http://schemas.microsoft.com/office/powerpoint/2010/main" val="21559439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18D356-E3D9-40BB-8408-366CD62D4B7A}"/>
              </a:ext>
            </a:extLst>
          </p:cNvPr>
          <p:cNvSpPr>
            <a:spLocks noGrp="1"/>
          </p:cNvSpPr>
          <p:nvPr>
            <p:ph type="title"/>
          </p:nvPr>
        </p:nvSpPr>
        <p:spPr>
          <a:xfrm>
            <a:off x="828869" y="276887"/>
            <a:ext cx="8352453" cy="1348065"/>
          </a:xfrm>
        </p:spPr>
        <p:txBody>
          <a:bodyPr>
            <a:normAutofit fontScale="90000"/>
          </a:bodyPr>
          <a:lstStyle/>
          <a:p>
            <a:pPr algn="ctr">
              <a:lnSpc>
                <a:spcPct val="90000"/>
              </a:lnSpc>
            </a:pPr>
            <a:r>
              <a:rPr lang="en-GB" sz="3700" b="1" dirty="0">
                <a:solidFill>
                  <a:schemeClr val="tx1">
                    <a:lumMod val="95000"/>
                    <a:lumOff val="5000"/>
                  </a:schemeClr>
                </a:solidFill>
                <a:latin typeface="CCW Precursive 1" panose="03050602040000000000" pitchFamily="66" charset="0"/>
              </a:rPr>
              <a:t>How are pupils with SEND and their families supported when leaving or joining us?</a:t>
            </a:r>
          </a:p>
        </p:txBody>
      </p:sp>
      <p:graphicFrame>
        <p:nvGraphicFramePr>
          <p:cNvPr id="4" name="Content Placeholder 3">
            <a:extLst>
              <a:ext uri="{FF2B5EF4-FFF2-40B4-BE49-F238E27FC236}">
                <a16:creationId xmlns:a16="http://schemas.microsoft.com/office/drawing/2014/main" id="{E4492D48-9AF2-4CDD-90D3-8C8F66D7D70C}"/>
              </a:ext>
            </a:extLst>
          </p:cNvPr>
          <p:cNvGraphicFramePr>
            <a:graphicFrameLocks noGrp="1"/>
          </p:cNvGraphicFramePr>
          <p:nvPr>
            <p:ph idx="1"/>
            <p:extLst>
              <p:ext uri="{D42A27DB-BD31-4B8C-83A1-F6EECF244321}">
                <p14:modId xmlns:p14="http://schemas.microsoft.com/office/powerpoint/2010/main" val="819564409"/>
              </p:ext>
            </p:extLst>
          </p:nvPr>
        </p:nvGraphicFramePr>
        <p:xfrm>
          <a:off x="244818" y="2158234"/>
          <a:ext cx="11118313" cy="4646195"/>
        </p:xfrm>
        <a:graphic>
          <a:graphicData uri="http://schemas.openxmlformats.org/drawingml/2006/table">
            <a:tbl>
              <a:tblPr/>
              <a:tblGrid>
                <a:gridCol w="11118313">
                  <a:extLst>
                    <a:ext uri="{9D8B030D-6E8A-4147-A177-3AD203B41FA5}">
                      <a16:colId xmlns:a16="http://schemas.microsoft.com/office/drawing/2014/main" val="277783179"/>
                    </a:ext>
                  </a:extLst>
                </a:gridCol>
              </a:tblGrid>
              <a:tr h="4646195">
                <a:tc>
                  <a:txBody>
                    <a:bodyPr/>
                    <a:lstStyle/>
                    <a:p>
                      <a:pPr marL="0" indent="0" algn="l" fontAlgn="base">
                        <a:lnSpc>
                          <a:spcPct val="150000"/>
                        </a:lnSpc>
                        <a:spcBef>
                          <a:spcPts val="0"/>
                        </a:spcBef>
                        <a:spcAft>
                          <a:spcPts val="20"/>
                        </a:spcAft>
                        <a:buClr>
                          <a:srgbClr val="000000"/>
                        </a:buClr>
                        <a:buSzPts val="1200"/>
                        <a:buFont typeface="Arial" panose="020B0604020202020204" pitchFamily="34" charset="0"/>
                        <a:buNone/>
                      </a:pPr>
                      <a:r>
                        <a:rPr lang="en-GB" sz="1600" b="0" i="0" u="sng" strike="noStrike" dirty="0">
                          <a:solidFill>
                            <a:schemeClr val="tx1"/>
                          </a:solidFill>
                          <a:effectLst/>
                          <a:latin typeface="CCW Precursive 1" panose="03050602040000000000" pitchFamily="66" charset="0"/>
                          <a:ea typeface="Arial" panose="020B0604020202020204" pitchFamily="34" charset="0"/>
                          <a:cs typeface="Arial" panose="020B0604020202020204" pitchFamily="34" charset="0"/>
                        </a:rPr>
                        <a:t>End of Primary Phase</a:t>
                      </a:r>
                    </a:p>
                    <a:p>
                      <a:pPr marL="457200" indent="-457200" algn="l" fontAlgn="base">
                        <a:lnSpc>
                          <a:spcPct val="150000"/>
                        </a:lnSpc>
                        <a:spcBef>
                          <a:spcPts val="0"/>
                        </a:spcBef>
                        <a:spcAft>
                          <a:spcPts val="20"/>
                        </a:spcAft>
                        <a:buClr>
                          <a:srgbClr val="000000"/>
                        </a:buClr>
                        <a:buSzPts val="1200"/>
                        <a:buFont typeface="Arial" panose="020B0604020202020204" pitchFamily="34" charset="0"/>
                        <a:buChar char="•"/>
                      </a:pPr>
                      <a:r>
                        <a:rPr lang="en-GB" sz="1600" b="0" i="0" u="none" strike="noStrike" dirty="0">
                          <a:solidFill>
                            <a:schemeClr val="tx1"/>
                          </a:solidFill>
                          <a:effectLst/>
                          <a:latin typeface="CCW Precursive 1" panose="03050602040000000000" pitchFamily="66" charset="0"/>
                          <a:ea typeface="Arial" panose="020B0604020202020204" pitchFamily="34" charset="0"/>
                          <a:cs typeface="Arial" panose="020B0604020202020204" pitchFamily="34" charset="0"/>
                        </a:rPr>
                        <a:t>When a child leaves at the end of the primary school the SENDCO will communicate with the secondary school they will be attending. Information about the child’s needs and provision is passed on.  The child’s class teacher will also be part of these discussions. </a:t>
                      </a:r>
                    </a:p>
                    <a:p>
                      <a:pPr marL="457200" indent="-457200" algn="l" fontAlgn="base">
                        <a:lnSpc>
                          <a:spcPct val="150000"/>
                        </a:lnSpc>
                        <a:spcBef>
                          <a:spcPts val="0"/>
                        </a:spcBef>
                        <a:spcAft>
                          <a:spcPts val="20"/>
                        </a:spcAft>
                        <a:buClr>
                          <a:srgbClr val="000000"/>
                        </a:buClr>
                        <a:buSzPts val="1200"/>
                        <a:buFont typeface="Arial" panose="020B0604020202020204" pitchFamily="34" charset="0"/>
                        <a:buChar char="•"/>
                      </a:pPr>
                      <a:r>
                        <a:rPr lang="en-GB" sz="1600" b="0" i="0" u="none" strike="noStrike" dirty="0">
                          <a:solidFill>
                            <a:schemeClr val="tx1"/>
                          </a:solidFill>
                          <a:effectLst/>
                          <a:latin typeface="CCW Precursive 1" panose="03050602040000000000" pitchFamily="66" charset="0"/>
                          <a:ea typeface="Arial" panose="020B0604020202020204" pitchFamily="34" charset="0"/>
                          <a:cs typeface="Arial" panose="020B0604020202020204" pitchFamily="34" charset="0"/>
                        </a:rPr>
                        <a:t>Some children with a special educational need and/or disability may require additional visits to their next school. This is known as an ‘Enhanced Transition’. </a:t>
                      </a:r>
                    </a:p>
                    <a:p>
                      <a:pPr marL="0" indent="0" algn="l" fontAlgn="base">
                        <a:lnSpc>
                          <a:spcPct val="150000"/>
                        </a:lnSpc>
                        <a:spcBef>
                          <a:spcPts val="0"/>
                        </a:spcBef>
                        <a:spcAft>
                          <a:spcPts val="0"/>
                        </a:spcAft>
                        <a:buFont typeface="Arial" panose="020B0604020202020204" pitchFamily="34" charset="0"/>
                        <a:buNone/>
                      </a:pPr>
                      <a:endParaRPr lang="en-GB" sz="1600" b="0" i="0" u="none" strike="noStrike" dirty="0">
                        <a:solidFill>
                          <a:schemeClr val="tx1"/>
                        </a:solidFill>
                        <a:effectLst/>
                        <a:latin typeface="CCW Precursive 1" panose="03050602040000000000" pitchFamily="66" charset="0"/>
                        <a:ea typeface="Arial" panose="020B0604020202020204" pitchFamily="34" charset="0"/>
                        <a:cs typeface="Arial" panose="020B0604020202020204" pitchFamily="34" charset="0"/>
                      </a:endParaRPr>
                    </a:p>
                    <a:p>
                      <a:pPr marL="0" indent="0" algn="l" fontAlgn="base">
                        <a:lnSpc>
                          <a:spcPct val="150000"/>
                        </a:lnSpc>
                        <a:spcBef>
                          <a:spcPts val="0"/>
                        </a:spcBef>
                        <a:spcAft>
                          <a:spcPts val="0"/>
                        </a:spcAft>
                        <a:buFont typeface="Arial" panose="020B0604020202020204" pitchFamily="34" charset="0"/>
                        <a:buNone/>
                      </a:pPr>
                      <a:r>
                        <a:rPr lang="en-GB" sz="1600" b="0" i="0" u="none" strike="noStrike" dirty="0">
                          <a:solidFill>
                            <a:schemeClr val="tx1"/>
                          </a:solidFill>
                          <a:effectLst/>
                          <a:latin typeface="CCW Precursive 1" panose="03050602040000000000" pitchFamily="66" charset="0"/>
                          <a:ea typeface="Arial" panose="020B0604020202020204" pitchFamily="34" charset="0"/>
                          <a:cs typeface="Arial" panose="020B0604020202020204" pitchFamily="34" charset="0"/>
                        </a:rPr>
                        <a:t> </a:t>
                      </a:r>
                      <a:r>
                        <a:rPr lang="en-GB" sz="1600" b="0" i="0" u="sng" strike="noStrike" dirty="0">
                          <a:solidFill>
                            <a:schemeClr val="tx1"/>
                          </a:solidFill>
                          <a:effectLst/>
                          <a:latin typeface="CCW Precursive 1" panose="03050602040000000000" pitchFamily="66" charset="0"/>
                          <a:ea typeface="Arial" panose="020B0604020202020204" pitchFamily="34" charset="0"/>
                          <a:cs typeface="Arial" panose="020B0604020202020204" pitchFamily="34" charset="0"/>
                        </a:rPr>
                        <a:t>In Year Transfers</a:t>
                      </a:r>
                      <a:endParaRPr lang="en-GB" sz="1600" b="0" i="0" u="sng" strike="noStrike" dirty="0">
                        <a:solidFill>
                          <a:schemeClr val="tx1"/>
                        </a:solidFill>
                        <a:effectLst/>
                        <a:latin typeface="CCW Precursive 1" panose="03050602040000000000" pitchFamily="66" charset="0"/>
                      </a:endParaRPr>
                    </a:p>
                    <a:p>
                      <a:pPr marL="457200" indent="-457200" algn="l" fontAlgn="base">
                        <a:lnSpc>
                          <a:spcPct val="150000"/>
                        </a:lnSpc>
                        <a:spcBef>
                          <a:spcPts val="0"/>
                        </a:spcBef>
                        <a:spcAft>
                          <a:spcPts val="0"/>
                        </a:spcAft>
                        <a:buFont typeface="Arial" panose="020B0604020202020204" pitchFamily="34" charset="0"/>
                        <a:buChar char="•"/>
                      </a:pPr>
                      <a:r>
                        <a:rPr lang="en-GB" sz="1600" b="0" i="0" u="none" strike="noStrike" dirty="0">
                          <a:solidFill>
                            <a:schemeClr val="tx1"/>
                          </a:solidFill>
                          <a:effectLst/>
                          <a:latin typeface="CCW Precursive 1" panose="03050602040000000000" pitchFamily="66" charset="0"/>
                          <a:ea typeface="Arial" panose="020B0604020202020204" pitchFamily="34" charset="0"/>
                          <a:cs typeface="Arial" panose="020B0604020202020204" pitchFamily="34" charset="0"/>
                        </a:rPr>
                        <a:t>The SENDCO and school’s administrator will ensure information about the child’s needs and provision is passed on for children who</a:t>
                      </a:r>
                      <a:r>
                        <a:rPr lang="en-GB" sz="1600" b="0" i="0" u="none" strike="noStrike" baseline="0" dirty="0">
                          <a:solidFill>
                            <a:schemeClr val="tx1"/>
                          </a:solidFill>
                          <a:effectLst/>
                          <a:latin typeface="CCW Precursive 1" panose="03050602040000000000" pitchFamily="66" charset="0"/>
                          <a:ea typeface="Arial" panose="020B0604020202020204" pitchFamily="34" charset="0"/>
                          <a:cs typeface="Arial" panose="020B0604020202020204" pitchFamily="34" charset="0"/>
                        </a:rPr>
                        <a:t> are moving </a:t>
                      </a:r>
                      <a:r>
                        <a:rPr lang="en-GB" sz="1600" b="0" i="0" u="none" strike="noStrike" dirty="0">
                          <a:solidFill>
                            <a:schemeClr val="tx1"/>
                          </a:solidFill>
                          <a:effectLst/>
                          <a:latin typeface="CCW Precursive 1" panose="03050602040000000000" pitchFamily="66" charset="0"/>
                          <a:ea typeface="Arial" panose="020B0604020202020204" pitchFamily="34" charset="0"/>
                          <a:cs typeface="Arial" panose="020B0604020202020204" pitchFamily="34" charset="0"/>
                        </a:rPr>
                        <a:t>to a new school.</a:t>
                      </a:r>
                      <a:r>
                        <a:rPr lang="en-GB" sz="1600" b="0" i="0" u="none" strike="noStrike" baseline="0" dirty="0">
                          <a:solidFill>
                            <a:schemeClr val="tx1"/>
                          </a:solidFill>
                          <a:effectLst/>
                          <a:latin typeface="CCW Precursive 1" panose="03050602040000000000" pitchFamily="66" charset="0"/>
                          <a:ea typeface="Arial" panose="020B0604020202020204" pitchFamily="34" charset="0"/>
                          <a:cs typeface="Arial" panose="020B0604020202020204" pitchFamily="34" charset="0"/>
                        </a:rPr>
                        <a:t> </a:t>
                      </a:r>
                    </a:p>
                    <a:p>
                      <a:pPr marL="0" indent="0" algn="l" fontAlgn="base">
                        <a:lnSpc>
                          <a:spcPct val="120000"/>
                        </a:lnSpc>
                        <a:spcBef>
                          <a:spcPts val="0"/>
                        </a:spcBef>
                        <a:spcAft>
                          <a:spcPts val="0"/>
                        </a:spcAft>
                        <a:buFont typeface="Arial" panose="020B0604020202020204" pitchFamily="34" charset="0"/>
                        <a:buNone/>
                      </a:pPr>
                      <a:endParaRPr lang="en-GB" sz="1600" b="1" i="0" u="none" strike="noStrike" dirty="0">
                        <a:solidFill>
                          <a:schemeClr val="tx1"/>
                        </a:solidFill>
                        <a:effectLst/>
                        <a:latin typeface="Sassoon Primary" pitchFamily="50" charset="0"/>
                      </a:endParaRPr>
                    </a:p>
                    <a:p>
                      <a:pPr marL="557784" algn="l" fontAlgn="t">
                        <a:lnSpc>
                          <a:spcPct val="107000"/>
                        </a:lnSpc>
                        <a:spcBef>
                          <a:spcPts val="0"/>
                        </a:spcBef>
                        <a:spcAft>
                          <a:spcPts val="180"/>
                        </a:spcAft>
                      </a:pPr>
                      <a:r>
                        <a:rPr lang="en-GB" sz="1500" b="0" i="0" u="none" strike="noStrike" dirty="0">
                          <a:solidFill>
                            <a:srgbClr val="000000"/>
                          </a:solidFill>
                          <a:effectLst/>
                          <a:latin typeface="Calibri" panose="020F0502020204030204" pitchFamily="34" charset="0"/>
                          <a:ea typeface="Calibri" panose="020F0502020204030204" pitchFamily="34" charset="0"/>
                        </a:rPr>
                        <a:t> </a:t>
                      </a:r>
                      <a:endParaRPr lang="en-GB" sz="2200" b="0" i="0" u="none" strike="noStrike" dirty="0">
                        <a:effectLst/>
                        <a:latin typeface="Arial" panose="020B0604020202020204" pitchFamily="34" charset="0"/>
                      </a:endParaRPr>
                    </a:p>
                  </a:txBody>
                  <a:tcPr marL="11660" marR="11660" marT="11660" marB="0">
                    <a:lnL>
                      <a:noFill/>
                    </a:lnL>
                    <a:lnR>
                      <a:noFill/>
                    </a:lnR>
                    <a:lnT>
                      <a:noFill/>
                    </a:lnT>
                    <a:lnB>
                      <a:noFill/>
                    </a:lnB>
                  </a:tcPr>
                </a:tc>
                <a:extLst>
                  <a:ext uri="{0D108BD9-81ED-4DB2-BD59-A6C34878D82A}">
                    <a16:rowId xmlns:a16="http://schemas.microsoft.com/office/drawing/2014/main" val="217967318"/>
                  </a:ext>
                </a:extLst>
              </a:tr>
            </a:tbl>
          </a:graphicData>
        </a:graphic>
      </p:graphicFrame>
      <p:pic>
        <p:nvPicPr>
          <p:cNvPr id="3" name="Picture 2"/>
          <p:cNvPicPr>
            <a:picLocks noChangeAspect="1"/>
          </p:cNvPicPr>
          <p:nvPr/>
        </p:nvPicPr>
        <p:blipFill>
          <a:blip r:embed="rId2"/>
          <a:stretch>
            <a:fillRect/>
          </a:stretch>
        </p:blipFill>
        <p:spPr>
          <a:xfrm>
            <a:off x="9423919" y="53571"/>
            <a:ext cx="1706238" cy="1571381"/>
          </a:xfrm>
          <a:prstGeom prst="rect">
            <a:avLst/>
          </a:prstGeom>
        </p:spPr>
      </p:pic>
    </p:spTree>
    <p:extLst>
      <p:ext uri="{BB962C8B-B14F-4D97-AF65-F5344CB8AC3E}">
        <p14:creationId xmlns:p14="http://schemas.microsoft.com/office/powerpoint/2010/main" val="10524192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18D356-E3D9-40BB-8408-366CD62D4B7A}"/>
              </a:ext>
            </a:extLst>
          </p:cNvPr>
          <p:cNvSpPr>
            <a:spLocks noGrp="1"/>
          </p:cNvSpPr>
          <p:nvPr>
            <p:ph type="title"/>
          </p:nvPr>
        </p:nvSpPr>
        <p:spPr>
          <a:xfrm>
            <a:off x="838200" y="401221"/>
            <a:ext cx="10515600" cy="1348065"/>
          </a:xfrm>
        </p:spPr>
        <p:txBody>
          <a:bodyPr>
            <a:normAutofit fontScale="90000"/>
          </a:bodyPr>
          <a:lstStyle/>
          <a:p>
            <a:pPr algn="ctr">
              <a:lnSpc>
                <a:spcPct val="90000"/>
              </a:lnSpc>
            </a:pPr>
            <a:r>
              <a:rPr lang="en-GB" sz="3700" b="1" dirty="0">
                <a:solidFill>
                  <a:schemeClr val="tx1">
                    <a:lumMod val="95000"/>
                    <a:lumOff val="5000"/>
                  </a:schemeClr>
                </a:solidFill>
                <a:latin typeface="CCW Precursive 1" panose="03050602040000000000" pitchFamily="66" charset="0"/>
              </a:rPr>
              <a:t>How are pupils with SEND and their families supported when leaving or joining us?</a:t>
            </a:r>
          </a:p>
        </p:txBody>
      </p:sp>
      <p:graphicFrame>
        <p:nvGraphicFramePr>
          <p:cNvPr id="4" name="Content Placeholder 3">
            <a:extLst>
              <a:ext uri="{FF2B5EF4-FFF2-40B4-BE49-F238E27FC236}">
                <a16:creationId xmlns:a16="http://schemas.microsoft.com/office/drawing/2014/main" id="{E4492D48-9AF2-4CDD-90D3-8C8F66D7D70C}"/>
              </a:ext>
            </a:extLst>
          </p:cNvPr>
          <p:cNvGraphicFramePr>
            <a:graphicFrameLocks noGrp="1"/>
          </p:cNvGraphicFramePr>
          <p:nvPr>
            <p:ph idx="1"/>
            <p:extLst>
              <p:ext uri="{D42A27DB-BD31-4B8C-83A1-F6EECF244321}">
                <p14:modId xmlns:p14="http://schemas.microsoft.com/office/powerpoint/2010/main" val="3446880899"/>
              </p:ext>
            </p:extLst>
          </p:nvPr>
        </p:nvGraphicFramePr>
        <p:xfrm>
          <a:off x="502529" y="1749286"/>
          <a:ext cx="10861431" cy="4475202"/>
        </p:xfrm>
        <a:graphic>
          <a:graphicData uri="http://schemas.openxmlformats.org/drawingml/2006/table">
            <a:tbl>
              <a:tblPr/>
              <a:tblGrid>
                <a:gridCol w="10861431">
                  <a:extLst>
                    <a:ext uri="{9D8B030D-6E8A-4147-A177-3AD203B41FA5}">
                      <a16:colId xmlns:a16="http://schemas.microsoft.com/office/drawing/2014/main" val="277783179"/>
                    </a:ext>
                  </a:extLst>
                </a:gridCol>
              </a:tblGrid>
              <a:tr h="2741423">
                <a:tc>
                  <a:txBody>
                    <a:bodyPr/>
                    <a:lstStyle/>
                    <a:p>
                      <a:pPr marL="0" indent="0" algn="l" fontAlgn="base">
                        <a:lnSpc>
                          <a:spcPct val="150000"/>
                        </a:lnSpc>
                        <a:spcBef>
                          <a:spcPts val="0"/>
                        </a:spcBef>
                        <a:spcAft>
                          <a:spcPts val="20"/>
                        </a:spcAft>
                        <a:buClr>
                          <a:srgbClr val="000000"/>
                        </a:buClr>
                        <a:buSzPts val="1200"/>
                        <a:buFont typeface="Arial" panose="020B0604020202020204" pitchFamily="34" charset="0"/>
                        <a:buNone/>
                      </a:pPr>
                      <a:r>
                        <a:rPr lang="en-GB" sz="2000" b="0" i="0" u="sng" strike="noStrike" dirty="0">
                          <a:solidFill>
                            <a:schemeClr val="tx1"/>
                          </a:solidFill>
                          <a:effectLst/>
                          <a:latin typeface="CCW Precursive 1" panose="03050602040000000000" pitchFamily="66" charset="0"/>
                          <a:ea typeface="Arial" panose="020B0604020202020204" pitchFamily="34" charset="0"/>
                          <a:cs typeface="Arial" panose="020B0604020202020204" pitchFamily="34" charset="0"/>
                        </a:rPr>
                        <a:t>Joining us?</a:t>
                      </a:r>
                    </a:p>
                    <a:p>
                      <a:pPr marL="457200" indent="-457200" algn="l" fontAlgn="base">
                        <a:lnSpc>
                          <a:spcPct val="150000"/>
                        </a:lnSpc>
                        <a:spcBef>
                          <a:spcPts val="0"/>
                        </a:spcBef>
                        <a:spcAft>
                          <a:spcPts val="0"/>
                        </a:spcAft>
                        <a:buFont typeface="Arial" panose="020B0604020202020204" pitchFamily="34" charset="0"/>
                        <a:buChar char="•"/>
                      </a:pPr>
                      <a:r>
                        <a:rPr lang="en-GB" sz="2000" b="0" i="0" u="none" strike="noStrike" dirty="0">
                          <a:solidFill>
                            <a:schemeClr val="tx1"/>
                          </a:solidFill>
                          <a:effectLst/>
                          <a:latin typeface="CCW Precursive 1" panose="03050602040000000000" pitchFamily="66" charset="0"/>
                          <a:ea typeface="Arial" panose="020B0604020202020204" pitchFamily="34" charset="0"/>
                          <a:cs typeface="Arial" panose="020B0604020202020204" pitchFamily="34" charset="0"/>
                        </a:rPr>
                        <a:t>For children arriving to the school with an established special educational need and/or disability, parents are encouraged to meet with the class teacher or SENDCO as soon as possible to determine the support and provision required.</a:t>
                      </a:r>
                    </a:p>
                    <a:p>
                      <a:pPr marL="457200" indent="-457200" algn="l" fontAlgn="base">
                        <a:lnSpc>
                          <a:spcPct val="150000"/>
                        </a:lnSpc>
                        <a:spcBef>
                          <a:spcPts val="0"/>
                        </a:spcBef>
                        <a:spcAft>
                          <a:spcPts val="0"/>
                        </a:spcAft>
                        <a:buFont typeface="Arial" panose="020B0604020202020204" pitchFamily="34" charset="0"/>
                        <a:buChar char="•"/>
                      </a:pPr>
                      <a:r>
                        <a:rPr lang="en-GB" sz="2000" b="0" i="0" u="none" strike="noStrike" dirty="0">
                          <a:solidFill>
                            <a:schemeClr val="tx1"/>
                          </a:solidFill>
                          <a:effectLst/>
                          <a:latin typeface="CCW Precursive 1" panose="03050602040000000000" pitchFamily="66" charset="0"/>
                          <a:ea typeface="Arial" panose="020B0604020202020204" pitchFamily="34" charset="0"/>
                          <a:cs typeface="Arial" panose="020B0604020202020204" pitchFamily="34" charset="0"/>
                        </a:rPr>
                        <a:t>A meeting with child’s departing school and the parents may be called to discuss provision. </a:t>
                      </a:r>
                      <a:endParaRPr lang="en-GB" sz="2000" b="0" i="0" u="none" strike="noStrike" dirty="0">
                        <a:solidFill>
                          <a:schemeClr val="tx1"/>
                        </a:solidFill>
                        <a:effectLst/>
                        <a:latin typeface="CCW Precursive 1" panose="03050602040000000000" pitchFamily="66" charset="0"/>
                      </a:endParaRPr>
                    </a:p>
                    <a:p>
                      <a:pPr marL="457200" indent="-457200" algn="l" fontAlgn="base">
                        <a:lnSpc>
                          <a:spcPct val="150000"/>
                        </a:lnSpc>
                        <a:spcBef>
                          <a:spcPts val="0"/>
                        </a:spcBef>
                        <a:spcAft>
                          <a:spcPts val="55"/>
                        </a:spcAft>
                        <a:buFont typeface="Arial" panose="020B0604020202020204" pitchFamily="34" charset="0"/>
                        <a:buChar char="•"/>
                      </a:pPr>
                      <a:r>
                        <a:rPr lang="en-GB" sz="2000" b="0" i="0" u="none" strike="noStrike" dirty="0">
                          <a:solidFill>
                            <a:schemeClr val="tx1"/>
                          </a:solidFill>
                          <a:effectLst/>
                          <a:latin typeface="CCW Precursive 1" panose="03050602040000000000" pitchFamily="66" charset="0"/>
                          <a:ea typeface="Arial" panose="020B0604020202020204" pitchFamily="34" charset="0"/>
                          <a:cs typeface="Arial" panose="020B0604020202020204" pitchFamily="34" charset="0"/>
                        </a:rPr>
                        <a:t>Information from the previous school will be requested as soon as the child arrives</a:t>
                      </a:r>
                      <a:r>
                        <a:rPr lang="en-GB" sz="2400" b="0" i="0" u="none" strike="noStrike" dirty="0">
                          <a:solidFill>
                            <a:schemeClr val="tx1"/>
                          </a:solidFill>
                          <a:effectLst/>
                          <a:latin typeface="CCW Precursive 1" panose="03050602040000000000" pitchFamily="66" charset="0"/>
                          <a:ea typeface="Arial" panose="020B0604020202020204" pitchFamily="34" charset="0"/>
                          <a:cs typeface="Arial" panose="020B0604020202020204" pitchFamily="34" charset="0"/>
                        </a:rPr>
                        <a:t>.  </a:t>
                      </a:r>
                      <a:endParaRPr lang="en-GB" sz="2400" b="0" i="0" u="none" strike="noStrike" dirty="0">
                        <a:solidFill>
                          <a:schemeClr val="tx1"/>
                        </a:solidFill>
                        <a:effectLst/>
                        <a:latin typeface="CCW Precursive 1" panose="03050602040000000000" pitchFamily="66" charset="0"/>
                      </a:endParaRPr>
                    </a:p>
                    <a:p>
                      <a:pPr marL="557784" algn="l" fontAlgn="t">
                        <a:lnSpc>
                          <a:spcPct val="107000"/>
                        </a:lnSpc>
                        <a:spcBef>
                          <a:spcPts val="0"/>
                        </a:spcBef>
                        <a:spcAft>
                          <a:spcPts val="180"/>
                        </a:spcAft>
                      </a:pPr>
                      <a:r>
                        <a:rPr lang="en-GB" sz="1500" b="0" i="0" u="none" strike="noStrike" dirty="0">
                          <a:solidFill>
                            <a:srgbClr val="000000"/>
                          </a:solidFill>
                          <a:effectLst/>
                          <a:latin typeface="Calibri" panose="020F0502020204030204" pitchFamily="34" charset="0"/>
                          <a:ea typeface="Calibri" panose="020F0502020204030204" pitchFamily="34" charset="0"/>
                        </a:rPr>
                        <a:t> </a:t>
                      </a:r>
                      <a:endParaRPr lang="en-GB" sz="2200" b="0" i="0" u="none" strike="noStrike" dirty="0">
                        <a:effectLst/>
                        <a:latin typeface="Arial" panose="020B0604020202020204" pitchFamily="34" charset="0"/>
                      </a:endParaRPr>
                    </a:p>
                  </a:txBody>
                  <a:tcPr marL="11660" marR="11660" marT="11660" marB="0">
                    <a:lnL>
                      <a:noFill/>
                    </a:lnL>
                    <a:lnR>
                      <a:noFill/>
                    </a:lnR>
                    <a:lnT>
                      <a:noFill/>
                    </a:lnT>
                    <a:lnB>
                      <a:noFill/>
                    </a:lnB>
                  </a:tcPr>
                </a:tc>
                <a:extLst>
                  <a:ext uri="{0D108BD9-81ED-4DB2-BD59-A6C34878D82A}">
                    <a16:rowId xmlns:a16="http://schemas.microsoft.com/office/drawing/2014/main" val="217967318"/>
                  </a:ext>
                </a:extLst>
              </a:tr>
            </a:tbl>
          </a:graphicData>
        </a:graphic>
      </p:graphicFrame>
      <p:pic>
        <p:nvPicPr>
          <p:cNvPr id="3" name="Picture 2"/>
          <p:cNvPicPr>
            <a:picLocks noChangeAspect="1"/>
          </p:cNvPicPr>
          <p:nvPr/>
        </p:nvPicPr>
        <p:blipFill>
          <a:blip r:embed="rId2"/>
          <a:stretch>
            <a:fillRect/>
          </a:stretch>
        </p:blipFill>
        <p:spPr>
          <a:xfrm>
            <a:off x="10223272" y="999272"/>
            <a:ext cx="1571761" cy="1348065"/>
          </a:xfrm>
          <a:prstGeom prst="rect">
            <a:avLst/>
          </a:prstGeom>
        </p:spPr>
      </p:pic>
    </p:spTree>
    <p:extLst>
      <p:ext uri="{BB962C8B-B14F-4D97-AF65-F5344CB8AC3E}">
        <p14:creationId xmlns:p14="http://schemas.microsoft.com/office/powerpoint/2010/main" val="20419197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18D356-E3D9-40BB-8408-366CD62D4B7A}"/>
              </a:ext>
            </a:extLst>
          </p:cNvPr>
          <p:cNvSpPr>
            <a:spLocks noGrp="1"/>
          </p:cNvSpPr>
          <p:nvPr>
            <p:ph type="title"/>
          </p:nvPr>
        </p:nvSpPr>
        <p:spPr>
          <a:xfrm>
            <a:off x="838200" y="401221"/>
            <a:ext cx="8781661" cy="1348065"/>
          </a:xfrm>
        </p:spPr>
        <p:txBody>
          <a:bodyPr>
            <a:normAutofit fontScale="90000"/>
          </a:bodyPr>
          <a:lstStyle/>
          <a:p>
            <a:pPr algn="ctr">
              <a:lnSpc>
                <a:spcPct val="90000"/>
              </a:lnSpc>
            </a:pPr>
            <a:r>
              <a:rPr lang="en-GB" sz="3700" b="1" dirty="0">
                <a:solidFill>
                  <a:schemeClr val="tx1">
                    <a:lumMod val="95000"/>
                    <a:lumOff val="5000"/>
                  </a:schemeClr>
                </a:solidFill>
                <a:latin typeface="CCW Precursive 1" panose="03050602040000000000" pitchFamily="66" charset="0"/>
              </a:rPr>
              <a:t>How are pupils with SEND supported when moving to a new class?</a:t>
            </a:r>
          </a:p>
        </p:txBody>
      </p:sp>
      <p:graphicFrame>
        <p:nvGraphicFramePr>
          <p:cNvPr id="4" name="Content Placeholder 3">
            <a:extLst>
              <a:ext uri="{FF2B5EF4-FFF2-40B4-BE49-F238E27FC236}">
                <a16:creationId xmlns:a16="http://schemas.microsoft.com/office/drawing/2014/main" id="{E4492D48-9AF2-4CDD-90D3-8C8F66D7D70C}"/>
              </a:ext>
            </a:extLst>
          </p:cNvPr>
          <p:cNvGraphicFramePr>
            <a:graphicFrameLocks noGrp="1"/>
          </p:cNvGraphicFramePr>
          <p:nvPr>
            <p:ph idx="1"/>
            <p:extLst>
              <p:ext uri="{D42A27DB-BD31-4B8C-83A1-F6EECF244321}">
                <p14:modId xmlns:p14="http://schemas.microsoft.com/office/powerpoint/2010/main" val="1343323392"/>
              </p:ext>
            </p:extLst>
          </p:nvPr>
        </p:nvGraphicFramePr>
        <p:xfrm>
          <a:off x="328246" y="1683621"/>
          <a:ext cx="11535507" cy="5155795"/>
        </p:xfrm>
        <a:graphic>
          <a:graphicData uri="http://schemas.openxmlformats.org/drawingml/2006/table">
            <a:tbl>
              <a:tblPr/>
              <a:tblGrid>
                <a:gridCol w="11535507">
                  <a:extLst>
                    <a:ext uri="{9D8B030D-6E8A-4147-A177-3AD203B41FA5}">
                      <a16:colId xmlns:a16="http://schemas.microsoft.com/office/drawing/2014/main" val="277783179"/>
                    </a:ext>
                  </a:extLst>
                </a:gridCol>
              </a:tblGrid>
              <a:tr h="549571">
                <a:tc>
                  <a:txBody>
                    <a:bodyPr/>
                    <a:lstStyle/>
                    <a:p>
                      <a:pPr marL="557784" indent="0" algn="l" fontAlgn="t">
                        <a:lnSpc>
                          <a:spcPct val="150000"/>
                        </a:lnSpc>
                        <a:spcBef>
                          <a:spcPts val="0"/>
                        </a:spcBef>
                        <a:spcAft>
                          <a:spcPts val="180"/>
                        </a:spcAft>
                        <a:buFont typeface="Arial" panose="020B0604020202020204" pitchFamily="34" charset="0"/>
                        <a:buNone/>
                      </a:pPr>
                      <a:r>
                        <a:rPr lang="en-GB" sz="1400" b="0" i="0" u="none" strike="noStrike" dirty="0">
                          <a:solidFill>
                            <a:schemeClr val="tx1"/>
                          </a:solidFill>
                          <a:effectLst/>
                          <a:latin typeface="CCW Precursive 1" panose="03050602040000000000" pitchFamily="66" charset="0"/>
                          <a:ea typeface="Calibri" panose="020F0502020204030204" pitchFamily="34" charset="0"/>
                        </a:rPr>
                        <a:t>This is called transition.  Children will move to a new class every year.  </a:t>
                      </a:r>
                    </a:p>
                    <a:p>
                      <a:pPr marL="557784" algn="l" fontAlgn="t">
                        <a:lnSpc>
                          <a:spcPct val="150000"/>
                        </a:lnSpc>
                        <a:spcBef>
                          <a:spcPts val="0"/>
                        </a:spcBef>
                        <a:spcAft>
                          <a:spcPts val="180"/>
                        </a:spcAft>
                      </a:pPr>
                      <a:r>
                        <a:rPr lang="en-GB" sz="1400" b="1" i="0" u="sng" strike="noStrike" dirty="0">
                          <a:solidFill>
                            <a:schemeClr val="tx1"/>
                          </a:solidFill>
                          <a:effectLst/>
                          <a:latin typeface="CCW Precursive 1" panose="03050602040000000000" pitchFamily="66" charset="0"/>
                        </a:rPr>
                        <a:t>What will be new?</a:t>
                      </a:r>
                    </a:p>
                    <a:p>
                      <a:pPr marL="843534" indent="-285750" algn="l" fontAlgn="t">
                        <a:lnSpc>
                          <a:spcPct val="150000"/>
                        </a:lnSpc>
                        <a:spcBef>
                          <a:spcPts val="0"/>
                        </a:spcBef>
                        <a:spcAft>
                          <a:spcPts val="180"/>
                        </a:spcAft>
                        <a:buFont typeface="Arial" panose="020B0604020202020204" pitchFamily="34" charset="0"/>
                        <a:buChar char="•"/>
                      </a:pPr>
                      <a:r>
                        <a:rPr lang="en-GB" sz="1400" b="0" i="0" u="none" strike="noStrike" dirty="0">
                          <a:solidFill>
                            <a:schemeClr val="tx1"/>
                          </a:solidFill>
                          <a:effectLst/>
                          <a:latin typeface="CCW Precursive 1" panose="03050602040000000000" pitchFamily="66" charset="0"/>
                        </a:rPr>
                        <a:t>In most cases, a new classroom and a new class teacher.</a:t>
                      </a:r>
                    </a:p>
                    <a:p>
                      <a:pPr marL="557784" algn="l" fontAlgn="t">
                        <a:lnSpc>
                          <a:spcPct val="150000"/>
                        </a:lnSpc>
                        <a:spcBef>
                          <a:spcPts val="0"/>
                        </a:spcBef>
                        <a:spcAft>
                          <a:spcPts val="180"/>
                        </a:spcAft>
                      </a:pPr>
                      <a:r>
                        <a:rPr lang="en-GB" sz="1400" b="1" i="0" u="sng" strike="noStrike" dirty="0">
                          <a:solidFill>
                            <a:schemeClr val="tx1"/>
                          </a:solidFill>
                          <a:effectLst/>
                          <a:latin typeface="CCW Precursive 1" panose="03050602040000000000" pitchFamily="66" charset="0"/>
                        </a:rPr>
                        <a:t>What will be the same?</a:t>
                      </a:r>
                    </a:p>
                    <a:p>
                      <a:pPr marL="843534" indent="-285750" algn="l" fontAlgn="t">
                        <a:lnSpc>
                          <a:spcPct val="150000"/>
                        </a:lnSpc>
                        <a:spcBef>
                          <a:spcPts val="0"/>
                        </a:spcBef>
                        <a:spcAft>
                          <a:spcPts val="180"/>
                        </a:spcAft>
                        <a:buFont typeface="Arial" panose="020B0604020202020204" pitchFamily="34" charset="0"/>
                        <a:buChar char="•"/>
                      </a:pPr>
                      <a:r>
                        <a:rPr lang="en-GB" sz="1400" b="0" i="0" u="none" strike="noStrike" dirty="0">
                          <a:solidFill>
                            <a:schemeClr val="tx1"/>
                          </a:solidFill>
                          <a:effectLst/>
                          <a:latin typeface="CCW Precursive 1" panose="03050602040000000000" pitchFamily="66" charset="0"/>
                        </a:rPr>
                        <a:t>As we are one form entry, the children will be the same</a:t>
                      </a:r>
                    </a:p>
                    <a:p>
                      <a:pPr marL="843534" indent="-285750" algn="l" fontAlgn="t">
                        <a:lnSpc>
                          <a:spcPct val="150000"/>
                        </a:lnSpc>
                        <a:spcBef>
                          <a:spcPts val="0"/>
                        </a:spcBef>
                        <a:spcAft>
                          <a:spcPts val="180"/>
                        </a:spcAft>
                        <a:buFont typeface="Arial" panose="020B0604020202020204" pitchFamily="34" charset="0"/>
                        <a:buChar char="•"/>
                      </a:pPr>
                      <a:r>
                        <a:rPr lang="en-GB" sz="1400" b="0" i="0" u="none" strike="noStrike" dirty="0">
                          <a:solidFill>
                            <a:schemeClr val="tx1"/>
                          </a:solidFill>
                          <a:effectLst/>
                          <a:latin typeface="CCW Precursive 1" panose="03050602040000000000" pitchFamily="66" charset="0"/>
                        </a:rPr>
                        <a:t>Any specific support your child needs.</a:t>
                      </a:r>
                    </a:p>
                    <a:p>
                      <a:pPr marL="557784" algn="l" fontAlgn="t">
                        <a:lnSpc>
                          <a:spcPct val="150000"/>
                        </a:lnSpc>
                        <a:spcBef>
                          <a:spcPts val="0"/>
                        </a:spcBef>
                        <a:spcAft>
                          <a:spcPts val="180"/>
                        </a:spcAft>
                      </a:pPr>
                      <a:r>
                        <a:rPr lang="en-GB" sz="1400" b="1" i="0" u="sng" strike="noStrike" dirty="0">
                          <a:solidFill>
                            <a:schemeClr val="tx1"/>
                          </a:solidFill>
                          <a:effectLst/>
                          <a:latin typeface="CCW Precursive 1" panose="03050602040000000000" pitchFamily="66" charset="0"/>
                        </a:rPr>
                        <a:t>How do we manage the changes?</a:t>
                      </a:r>
                    </a:p>
                    <a:p>
                      <a:pPr marL="843534" indent="-285750" algn="l" fontAlgn="t">
                        <a:lnSpc>
                          <a:spcPct val="150000"/>
                        </a:lnSpc>
                        <a:spcBef>
                          <a:spcPts val="0"/>
                        </a:spcBef>
                        <a:spcAft>
                          <a:spcPts val="180"/>
                        </a:spcAft>
                        <a:buFont typeface="Arial" panose="020B0604020202020204" pitchFamily="34" charset="0"/>
                        <a:buChar char="•"/>
                      </a:pPr>
                      <a:r>
                        <a:rPr lang="en-GB" sz="1400" b="0" i="0" u="none" strike="noStrike" dirty="0">
                          <a:solidFill>
                            <a:schemeClr val="tx1"/>
                          </a:solidFill>
                          <a:effectLst/>
                          <a:latin typeface="CCW Precursive 1" panose="03050602040000000000" pitchFamily="66" charset="0"/>
                        </a:rPr>
                        <a:t>1 afternoon sessions in the Summer Term with your child’s new teacher completing ‘getting to know you’ activities.</a:t>
                      </a:r>
                    </a:p>
                    <a:p>
                      <a:pPr marL="843534" indent="-285750" algn="l" fontAlgn="t">
                        <a:lnSpc>
                          <a:spcPct val="150000"/>
                        </a:lnSpc>
                        <a:spcBef>
                          <a:spcPts val="0"/>
                        </a:spcBef>
                        <a:spcAft>
                          <a:spcPts val="180"/>
                        </a:spcAft>
                        <a:buFont typeface="Arial" panose="020B0604020202020204" pitchFamily="34" charset="0"/>
                        <a:buChar char="•"/>
                      </a:pPr>
                      <a:r>
                        <a:rPr lang="en-GB" sz="1400" b="0" i="0" u="none" strike="noStrike" dirty="0">
                          <a:solidFill>
                            <a:schemeClr val="tx1"/>
                          </a:solidFill>
                          <a:effectLst/>
                          <a:latin typeface="CCW Precursive 1" panose="03050602040000000000" pitchFamily="66" charset="0"/>
                        </a:rPr>
                        <a:t>Enhanced transition visits where required.</a:t>
                      </a:r>
                    </a:p>
                    <a:p>
                      <a:pPr marL="843534" indent="-285750" algn="l" fontAlgn="t">
                        <a:lnSpc>
                          <a:spcPct val="150000"/>
                        </a:lnSpc>
                        <a:spcBef>
                          <a:spcPts val="0"/>
                        </a:spcBef>
                        <a:spcAft>
                          <a:spcPts val="180"/>
                        </a:spcAft>
                        <a:buFont typeface="Arial" panose="020B0604020202020204" pitchFamily="34" charset="0"/>
                        <a:buChar char="•"/>
                      </a:pPr>
                      <a:r>
                        <a:rPr lang="en-GB" sz="1400" b="0" i="0" u="none" strike="noStrike" dirty="0">
                          <a:solidFill>
                            <a:schemeClr val="tx1"/>
                          </a:solidFill>
                          <a:effectLst/>
                          <a:latin typeface="CCW Precursive 1" panose="03050602040000000000" pitchFamily="66" charset="0"/>
                        </a:rPr>
                        <a:t>Detailed transition meeting between current and new teacher.</a:t>
                      </a:r>
                    </a:p>
                    <a:p>
                      <a:pPr marL="843534" indent="-285750" algn="l" fontAlgn="t">
                        <a:lnSpc>
                          <a:spcPct val="150000"/>
                        </a:lnSpc>
                        <a:spcBef>
                          <a:spcPts val="0"/>
                        </a:spcBef>
                        <a:spcAft>
                          <a:spcPts val="180"/>
                        </a:spcAft>
                        <a:buFont typeface="Arial" panose="020B0604020202020204" pitchFamily="34" charset="0"/>
                        <a:buChar char="•"/>
                      </a:pPr>
                      <a:r>
                        <a:rPr lang="en-GB" sz="1400" b="0" i="0" u="none" strike="noStrike" dirty="0">
                          <a:solidFill>
                            <a:schemeClr val="tx1"/>
                          </a:solidFill>
                          <a:effectLst/>
                          <a:latin typeface="CCW Precursive 1" panose="03050602040000000000" pitchFamily="66" charset="0"/>
                        </a:rPr>
                        <a:t>Transition booklets and visual timetables shared ahead of the new academic year if needed.</a:t>
                      </a:r>
                    </a:p>
                    <a:p>
                      <a:pPr marL="843534" indent="-285750" algn="l" fontAlgn="t">
                        <a:lnSpc>
                          <a:spcPct val="150000"/>
                        </a:lnSpc>
                        <a:spcBef>
                          <a:spcPts val="0"/>
                        </a:spcBef>
                        <a:spcAft>
                          <a:spcPts val="180"/>
                        </a:spcAft>
                        <a:buFont typeface="Arial" panose="020B0604020202020204" pitchFamily="34" charset="0"/>
                        <a:buChar char="•"/>
                      </a:pPr>
                      <a:r>
                        <a:rPr lang="en-GB" sz="1400" b="0" i="0" u="none" strike="noStrike" dirty="0">
                          <a:solidFill>
                            <a:schemeClr val="tx1"/>
                          </a:solidFill>
                          <a:effectLst/>
                          <a:latin typeface="CCW Precursive 1" panose="03050602040000000000" pitchFamily="66" charset="0"/>
                        </a:rPr>
                        <a:t>If there is a TAM or Annual Review (children with EHCPs) meeting, the new class teacher will be invited to attend where possible.</a:t>
                      </a:r>
                    </a:p>
                    <a:p>
                      <a:pPr marL="557784" algn="l" fontAlgn="t">
                        <a:lnSpc>
                          <a:spcPct val="107000"/>
                        </a:lnSpc>
                        <a:spcBef>
                          <a:spcPts val="0"/>
                        </a:spcBef>
                        <a:spcAft>
                          <a:spcPts val="180"/>
                        </a:spcAft>
                      </a:pPr>
                      <a:endParaRPr lang="en-GB" sz="2200" b="0" i="0" u="none" strike="noStrike" dirty="0">
                        <a:effectLst/>
                        <a:latin typeface="Arial" panose="020B0604020202020204" pitchFamily="34" charset="0"/>
                      </a:endParaRPr>
                    </a:p>
                  </a:txBody>
                  <a:tcPr marL="11660" marR="11660" marT="11660" marB="0">
                    <a:lnL>
                      <a:noFill/>
                    </a:lnL>
                    <a:lnR>
                      <a:noFill/>
                    </a:lnR>
                    <a:lnT>
                      <a:noFill/>
                    </a:lnT>
                    <a:lnB>
                      <a:noFill/>
                    </a:lnB>
                  </a:tcPr>
                </a:tc>
                <a:extLst>
                  <a:ext uri="{0D108BD9-81ED-4DB2-BD59-A6C34878D82A}">
                    <a16:rowId xmlns:a16="http://schemas.microsoft.com/office/drawing/2014/main" val="217967318"/>
                  </a:ext>
                </a:extLst>
              </a:tr>
            </a:tbl>
          </a:graphicData>
        </a:graphic>
      </p:graphicFrame>
      <p:pic>
        <p:nvPicPr>
          <p:cNvPr id="3" name="Picture 2"/>
          <p:cNvPicPr>
            <a:picLocks noChangeAspect="1"/>
          </p:cNvPicPr>
          <p:nvPr/>
        </p:nvPicPr>
        <p:blipFill>
          <a:blip r:embed="rId2"/>
          <a:stretch>
            <a:fillRect/>
          </a:stretch>
        </p:blipFill>
        <p:spPr>
          <a:xfrm>
            <a:off x="9834465" y="154454"/>
            <a:ext cx="1387151" cy="1411922"/>
          </a:xfrm>
          <a:prstGeom prst="rect">
            <a:avLst/>
          </a:prstGeom>
        </p:spPr>
      </p:pic>
    </p:spTree>
    <p:extLst>
      <p:ext uri="{BB962C8B-B14F-4D97-AF65-F5344CB8AC3E}">
        <p14:creationId xmlns:p14="http://schemas.microsoft.com/office/powerpoint/2010/main" val="5098044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F0313-9F1E-48BA-A846-94DBAA965E77}"/>
              </a:ext>
            </a:extLst>
          </p:cNvPr>
          <p:cNvSpPr>
            <a:spLocks noGrp="1"/>
          </p:cNvSpPr>
          <p:nvPr>
            <p:ph type="title"/>
          </p:nvPr>
        </p:nvSpPr>
        <p:spPr>
          <a:xfrm>
            <a:off x="838200" y="401221"/>
            <a:ext cx="10515600" cy="1348065"/>
          </a:xfrm>
        </p:spPr>
        <p:txBody>
          <a:bodyPr>
            <a:normAutofit fontScale="90000"/>
          </a:bodyPr>
          <a:lstStyle/>
          <a:p>
            <a:pPr algn="ctr">
              <a:lnSpc>
                <a:spcPct val="90000"/>
              </a:lnSpc>
            </a:pPr>
            <a:r>
              <a:rPr lang="en-GB" sz="3700" b="1" dirty="0">
                <a:solidFill>
                  <a:schemeClr val="tx1">
                    <a:lumMod val="95000"/>
                    <a:lumOff val="5000"/>
                  </a:schemeClr>
                </a:solidFill>
                <a:latin typeface="CCW Precursive 1" panose="03050602040000000000" pitchFamily="66" charset="0"/>
              </a:rPr>
              <a:t>Where can I find more information about Wembury Primary’s approach to supporting children with SEND?</a:t>
            </a:r>
          </a:p>
        </p:txBody>
      </p:sp>
      <p:sp>
        <p:nvSpPr>
          <p:cNvPr id="3" name="Content Placeholder 2">
            <a:extLst>
              <a:ext uri="{FF2B5EF4-FFF2-40B4-BE49-F238E27FC236}">
                <a16:creationId xmlns:a16="http://schemas.microsoft.com/office/drawing/2014/main" id="{5612307E-8074-4BC6-ABDB-59A048CFA880}"/>
              </a:ext>
            </a:extLst>
          </p:cNvPr>
          <p:cNvSpPr>
            <a:spLocks noGrp="1"/>
          </p:cNvSpPr>
          <p:nvPr>
            <p:ph idx="1"/>
          </p:nvPr>
        </p:nvSpPr>
        <p:spPr>
          <a:xfrm>
            <a:off x="838200" y="2586789"/>
            <a:ext cx="10515600" cy="3590174"/>
          </a:xfrm>
        </p:spPr>
        <p:txBody>
          <a:bodyPr>
            <a:normAutofit/>
          </a:bodyPr>
          <a:lstStyle/>
          <a:p>
            <a:pPr marL="0" indent="0">
              <a:buNone/>
            </a:pPr>
            <a:r>
              <a:rPr lang="en-GB" sz="2400" b="1" dirty="0">
                <a:latin typeface="Sassoon Primary" pitchFamily="50" charset="0"/>
              </a:rPr>
              <a:t>Please visit </a:t>
            </a:r>
            <a:r>
              <a:rPr lang="en-GB" sz="2400" b="1" dirty="0">
                <a:latin typeface="Sassoon Primary" pitchFamily="50" charset="0"/>
                <a:hlinkClick r:id="rId2"/>
              </a:rPr>
              <a:t>www.wemburyprimary.co.uk</a:t>
            </a:r>
            <a:r>
              <a:rPr lang="en-GB" sz="2400" b="1" dirty="0">
                <a:latin typeface="Sassoon Primary" pitchFamily="50" charset="0"/>
              </a:rPr>
              <a:t> </a:t>
            </a:r>
            <a:endParaRPr lang="en-GB" dirty="0">
              <a:highlight>
                <a:srgbClr val="FFFF00"/>
              </a:highlight>
            </a:endParaRPr>
          </a:p>
        </p:txBody>
      </p:sp>
      <p:sp>
        <p:nvSpPr>
          <p:cNvPr id="7" name="Rectangle 6"/>
          <p:cNvSpPr/>
          <p:nvPr/>
        </p:nvSpPr>
        <p:spPr>
          <a:xfrm>
            <a:off x="10275226" y="3500250"/>
            <a:ext cx="1575435" cy="11252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600" kern="100" dirty="0">
                <a:effectLst/>
                <a:latin typeface="CCW Precursive 1" panose="03050602040000000000" pitchFamily="66" charset="0"/>
                <a:ea typeface="Calibri" panose="020F0502020204030204" pitchFamily="34" charset="0"/>
                <a:cs typeface="Times New Roman" panose="02020603050405020304" pitchFamily="18" charset="0"/>
              </a:rPr>
              <a:t>Go here first</a:t>
            </a:r>
            <a:endParaRPr lang="en-GB" sz="1100" kern="100" dirty="0">
              <a:effectLst/>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880FE82E-D6A7-4FEF-2833-2F7865710620}"/>
              </a:ext>
            </a:extLst>
          </p:cNvPr>
          <p:cNvPicPr>
            <a:picLocks noChangeAspect="1"/>
          </p:cNvPicPr>
          <p:nvPr/>
        </p:nvPicPr>
        <p:blipFill>
          <a:blip r:embed="rId3"/>
          <a:stretch>
            <a:fillRect/>
          </a:stretch>
        </p:blipFill>
        <p:spPr>
          <a:xfrm>
            <a:off x="741680" y="3017728"/>
            <a:ext cx="7711440" cy="3439051"/>
          </a:xfrm>
          <a:prstGeom prst="rect">
            <a:avLst/>
          </a:prstGeom>
        </p:spPr>
      </p:pic>
      <p:cxnSp>
        <p:nvCxnSpPr>
          <p:cNvPr id="8" name="Straight Arrow Connector 7"/>
          <p:cNvCxnSpPr>
            <a:cxnSpLocks/>
            <a:stCxn id="7" idx="1"/>
          </p:cNvCxnSpPr>
          <p:nvPr/>
        </p:nvCxnSpPr>
        <p:spPr>
          <a:xfrm flipH="1">
            <a:off x="3891280" y="4062860"/>
            <a:ext cx="6383946" cy="120002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270797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9EA80-7C66-4B6E-9602-6779CBF9373D}"/>
              </a:ext>
            </a:extLst>
          </p:cNvPr>
          <p:cNvSpPr>
            <a:spLocks noGrp="1"/>
          </p:cNvSpPr>
          <p:nvPr>
            <p:ph type="title"/>
          </p:nvPr>
        </p:nvSpPr>
        <p:spPr>
          <a:xfrm>
            <a:off x="838200" y="401221"/>
            <a:ext cx="10515600" cy="1348065"/>
          </a:xfrm>
        </p:spPr>
        <p:txBody>
          <a:bodyPr>
            <a:normAutofit/>
          </a:bodyPr>
          <a:lstStyle/>
          <a:p>
            <a:pPr algn="ctr">
              <a:lnSpc>
                <a:spcPct val="90000"/>
              </a:lnSpc>
            </a:pPr>
            <a:r>
              <a:rPr lang="en-GB" dirty="0">
                <a:solidFill>
                  <a:schemeClr val="tx1">
                    <a:lumMod val="95000"/>
                    <a:lumOff val="5000"/>
                  </a:schemeClr>
                </a:solidFill>
                <a:latin typeface="CCW Precursive 1" panose="03050602040000000000" pitchFamily="66" charset="0"/>
              </a:rPr>
              <a:t>Where can I go for further advice?</a:t>
            </a:r>
          </a:p>
        </p:txBody>
      </p:sp>
      <p:graphicFrame>
        <p:nvGraphicFramePr>
          <p:cNvPr id="4" name="Content Placeholder 3">
            <a:extLst>
              <a:ext uri="{FF2B5EF4-FFF2-40B4-BE49-F238E27FC236}">
                <a16:creationId xmlns:a16="http://schemas.microsoft.com/office/drawing/2014/main" id="{24C0EF6A-976F-4577-BD90-137E45D76DC6}"/>
              </a:ext>
            </a:extLst>
          </p:cNvPr>
          <p:cNvGraphicFramePr>
            <a:graphicFrameLocks noGrp="1"/>
          </p:cNvGraphicFramePr>
          <p:nvPr>
            <p:ph idx="1"/>
            <p:extLst>
              <p:ext uri="{D42A27DB-BD31-4B8C-83A1-F6EECF244321}">
                <p14:modId xmlns:p14="http://schemas.microsoft.com/office/powerpoint/2010/main" val="3877583060"/>
              </p:ext>
            </p:extLst>
          </p:nvPr>
        </p:nvGraphicFramePr>
        <p:xfrm>
          <a:off x="7600549" y="2630934"/>
          <a:ext cx="4053385" cy="1773365"/>
        </p:xfrm>
        <a:graphic>
          <a:graphicData uri="http://schemas.openxmlformats.org/drawingml/2006/table">
            <a:tbl>
              <a:tblPr>
                <a:tableStyleId>{5C22544A-7EE6-4342-B048-85BDC9FD1C3A}</a:tableStyleId>
              </a:tblPr>
              <a:tblGrid>
                <a:gridCol w="4053385">
                  <a:extLst>
                    <a:ext uri="{9D8B030D-6E8A-4147-A177-3AD203B41FA5}">
                      <a16:colId xmlns:a16="http://schemas.microsoft.com/office/drawing/2014/main" val="2151627749"/>
                    </a:ext>
                  </a:extLst>
                </a:gridCol>
              </a:tblGrid>
              <a:tr h="1578914">
                <a:tc>
                  <a:txBody>
                    <a:bodyPr/>
                    <a:lstStyle/>
                    <a:p>
                      <a:pPr marL="373380" algn="l">
                        <a:lnSpc>
                          <a:spcPct val="107000"/>
                        </a:lnSpc>
                        <a:spcAft>
                          <a:spcPts val="200"/>
                        </a:spcAft>
                      </a:pPr>
                      <a:r>
                        <a:rPr lang="en-GB" sz="1800" b="1" u="none" strike="noStrike" dirty="0">
                          <a:solidFill>
                            <a:schemeClr val="tx1"/>
                          </a:solidFill>
                          <a:effectLst/>
                          <a:uFill>
                            <a:solidFill>
                              <a:srgbClr val="000000"/>
                            </a:solidFill>
                          </a:uFill>
                          <a:latin typeface="Sassoon Primary" pitchFamily="50" charset="0"/>
                        </a:rPr>
                        <a:t>There are also lots of websites for specific needs that can be recommended. Please ask for further advice. Here are a few that might be of</a:t>
                      </a:r>
                      <a:r>
                        <a:rPr lang="en-GB" sz="1800" b="1" u="none" strike="noStrike" baseline="0" dirty="0">
                          <a:solidFill>
                            <a:schemeClr val="tx1"/>
                          </a:solidFill>
                          <a:effectLst/>
                          <a:uFill>
                            <a:solidFill>
                              <a:srgbClr val="000000"/>
                            </a:solidFill>
                          </a:uFill>
                          <a:latin typeface="Sassoon Primary" pitchFamily="50" charset="0"/>
                        </a:rPr>
                        <a:t> use:</a:t>
                      </a:r>
                      <a:endParaRPr lang="en-GB" sz="1800" b="1" u="none" strike="noStrike" dirty="0">
                        <a:solidFill>
                          <a:schemeClr val="tx1"/>
                        </a:solidFill>
                        <a:effectLst/>
                        <a:uFill>
                          <a:solidFill>
                            <a:srgbClr val="000000"/>
                          </a:solidFill>
                        </a:uFill>
                        <a:latin typeface="Sassoon Primary" pitchFamily="50" charset="0"/>
                      </a:endParaRPr>
                    </a:p>
                    <a:p>
                      <a:pPr marL="457200" algn="l">
                        <a:lnSpc>
                          <a:spcPct val="107000"/>
                        </a:lnSpc>
                        <a:spcAft>
                          <a:spcPts val="0"/>
                        </a:spcAft>
                      </a:pPr>
                      <a:r>
                        <a:rPr lang="en-GB" sz="1800" b="1" dirty="0">
                          <a:solidFill>
                            <a:schemeClr val="tx1"/>
                          </a:solidFill>
                          <a:effectLst/>
                          <a:latin typeface="Sassoon Primary" pitchFamily="50" charset="0"/>
                        </a:rPr>
                        <a:t> </a:t>
                      </a:r>
                    </a:p>
                  </a:txBody>
                  <a:tcPr marL="0" marR="0" marT="0" marB="0">
                    <a:solidFill>
                      <a:srgbClr val="FFFFCC"/>
                    </a:solidFill>
                  </a:tcPr>
                </a:tc>
                <a:extLst>
                  <a:ext uri="{0D108BD9-81ED-4DB2-BD59-A6C34878D82A}">
                    <a16:rowId xmlns:a16="http://schemas.microsoft.com/office/drawing/2014/main" val="827153552"/>
                  </a:ext>
                </a:extLst>
              </a:tr>
            </a:tbl>
          </a:graphicData>
        </a:graphic>
      </p:graphicFrame>
      <p:sp>
        <p:nvSpPr>
          <p:cNvPr id="3" name="Rectangle 2"/>
          <p:cNvSpPr/>
          <p:nvPr/>
        </p:nvSpPr>
        <p:spPr>
          <a:xfrm>
            <a:off x="263190" y="1785200"/>
            <a:ext cx="10593366" cy="757130"/>
          </a:xfrm>
          <a:prstGeom prst="rect">
            <a:avLst/>
          </a:prstGeom>
        </p:spPr>
        <p:txBody>
          <a:bodyPr wrap="square">
            <a:spAutoFit/>
          </a:bodyPr>
          <a:lstStyle/>
          <a:p>
            <a:pPr lvl="0" fontAlgn="base">
              <a:lnSpc>
                <a:spcPct val="120000"/>
              </a:lnSpc>
              <a:spcAft>
                <a:spcPts val="10"/>
              </a:spcAft>
              <a:buClr>
                <a:srgbClr val="000000"/>
              </a:buClr>
              <a:buSzPts val="1200"/>
            </a:pPr>
            <a:r>
              <a:rPr lang="en-GB" b="1" dirty="0">
                <a:uFill>
                  <a:solidFill>
                    <a:srgbClr val="000000"/>
                  </a:solidFill>
                </a:uFill>
                <a:latin typeface="Sassoon Primary" pitchFamily="50" charset="0"/>
              </a:rPr>
              <a:t>The SEN Code of Practice guide for parents  </a:t>
            </a:r>
            <a:r>
              <a:rPr lang="en-GB" b="1" dirty="0">
                <a:solidFill>
                  <a:srgbClr val="0070C0"/>
                </a:solidFill>
                <a:uFill>
                  <a:solidFill>
                    <a:srgbClr val="000000"/>
                  </a:solidFill>
                </a:uFill>
                <a:latin typeface="Sassoon Primary" pitchFamily="50" charset="0"/>
                <a:hlinkClick r:id="rId2">
                  <a:extLst>
                    <a:ext uri="{A12FA001-AC4F-418D-AE19-62706E023703}">
                      <ahyp:hlinkClr xmlns:ahyp="http://schemas.microsoft.com/office/drawing/2018/hyperlinkcolor" val="tx"/>
                    </a:ext>
                  </a:extLst>
                </a:hlinkClick>
              </a:rPr>
              <a:t>https://www.gov.uk/government/publications/send-guide-for-parents-and-carers </a:t>
            </a:r>
            <a:endParaRPr lang="en-GB" b="1" dirty="0">
              <a:solidFill>
                <a:srgbClr val="0070C0"/>
              </a:solidFill>
              <a:uFill>
                <a:solidFill>
                  <a:srgbClr val="000000"/>
                </a:solidFill>
              </a:uFill>
              <a:latin typeface="Sassoon Primary" pitchFamily="50" charset="0"/>
            </a:endParaRPr>
          </a:p>
        </p:txBody>
      </p:sp>
      <p:pic>
        <p:nvPicPr>
          <p:cNvPr id="13" name="Picture 12">
            <a:hlinkClick r:id="rId3"/>
          </p:cNvPr>
          <p:cNvPicPr>
            <a:picLocks noChangeAspect="1"/>
          </p:cNvPicPr>
          <p:nvPr/>
        </p:nvPicPr>
        <p:blipFill>
          <a:blip r:embed="rId4"/>
          <a:stretch>
            <a:fillRect/>
          </a:stretch>
        </p:blipFill>
        <p:spPr>
          <a:xfrm>
            <a:off x="3632749" y="4452493"/>
            <a:ext cx="3090731" cy="2007382"/>
          </a:xfrm>
          <a:prstGeom prst="rect">
            <a:avLst/>
          </a:prstGeom>
        </p:spPr>
      </p:pic>
      <p:pic>
        <p:nvPicPr>
          <p:cNvPr id="14" name="Picture 13">
            <a:hlinkClick r:id="rId5"/>
          </p:cNvPr>
          <p:cNvPicPr>
            <a:picLocks noChangeAspect="1"/>
          </p:cNvPicPr>
          <p:nvPr/>
        </p:nvPicPr>
        <p:blipFill>
          <a:blip r:embed="rId6"/>
          <a:stretch>
            <a:fillRect/>
          </a:stretch>
        </p:blipFill>
        <p:spPr>
          <a:xfrm>
            <a:off x="7394412" y="4209848"/>
            <a:ext cx="2143125" cy="1190625"/>
          </a:xfrm>
          <a:prstGeom prst="rect">
            <a:avLst/>
          </a:prstGeom>
        </p:spPr>
      </p:pic>
      <p:pic>
        <p:nvPicPr>
          <p:cNvPr id="15" name="Picture 14">
            <a:hlinkClick r:id="rId7"/>
          </p:cNvPr>
          <p:cNvPicPr>
            <a:picLocks noChangeAspect="1"/>
          </p:cNvPicPr>
          <p:nvPr/>
        </p:nvPicPr>
        <p:blipFill>
          <a:blip r:embed="rId8"/>
          <a:stretch>
            <a:fillRect/>
          </a:stretch>
        </p:blipFill>
        <p:spPr>
          <a:xfrm>
            <a:off x="9743674" y="4489172"/>
            <a:ext cx="2247900" cy="1171575"/>
          </a:xfrm>
          <a:prstGeom prst="rect">
            <a:avLst/>
          </a:prstGeom>
        </p:spPr>
      </p:pic>
      <p:pic>
        <p:nvPicPr>
          <p:cNvPr id="17" name="Picture 16">
            <a:hlinkClick r:id="rId9"/>
          </p:cNvPr>
          <p:cNvPicPr>
            <a:picLocks noChangeAspect="1"/>
          </p:cNvPicPr>
          <p:nvPr/>
        </p:nvPicPr>
        <p:blipFill>
          <a:blip r:embed="rId10"/>
          <a:stretch>
            <a:fillRect/>
          </a:stretch>
        </p:blipFill>
        <p:spPr>
          <a:xfrm>
            <a:off x="7013886" y="5456184"/>
            <a:ext cx="2266950" cy="1257300"/>
          </a:xfrm>
          <a:prstGeom prst="rect">
            <a:avLst/>
          </a:prstGeom>
        </p:spPr>
      </p:pic>
      <p:pic>
        <p:nvPicPr>
          <p:cNvPr id="18" name="Picture 17">
            <a:hlinkClick r:id="rId11"/>
          </p:cNvPr>
          <p:cNvPicPr>
            <a:picLocks noChangeAspect="1"/>
          </p:cNvPicPr>
          <p:nvPr/>
        </p:nvPicPr>
        <p:blipFill>
          <a:blip r:embed="rId12"/>
          <a:stretch>
            <a:fillRect/>
          </a:stretch>
        </p:blipFill>
        <p:spPr>
          <a:xfrm>
            <a:off x="9537537" y="5727347"/>
            <a:ext cx="2252944" cy="986137"/>
          </a:xfrm>
          <a:prstGeom prst="rect">
            <a:avLst/>
          </a:prstGeom>
        </p:spPr>
      </p:pic>
      <p:sp>
        <p:nvSpPr>
          <p:cNvPr id="5" name="Arrow: Down 4">
            <a:extLst>
              <a:ext uri="{FF2B5EF4-FFF2-40B4-BE49-F238E27FC236}">
                <a16:creationId xmlns:a16="http://schemas.microsoft.com/office/drawing/2014/main" id="{9618B7A4-2068-4921-0AF5-4B140AE9DE3E}"/>
              </a:ext>
            </a:extLst>
          </p:cNvPr>
          <p:cNvSpPr/>
          <p:nvPr/>
        </p:nvSpPr>
        <p:spPr>
          <a:xfrm>
            <a:off x="3952240" y="2915920"/>
            <a:ext cx="2407920" cy="1293928"/>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Arrow: Down 5">
            <a:extLst>
              <a:ext uri="{FF2B5EF4-FFF2-40B4-BE49-F238E27FC236}">
                <a16:creationId xmlns:a16="http://schemas.microsoft.com/office/drawing/2014/main" id="{C4760697-E2FA-B92F-3196-65B7D07F1D91}"/>
              </a:ext>
            </a:extLst>
          </p:cNvPr>
          <p:cNvSpPr/>
          <p:nvPr/>
        </p:nvSpPr>
        <p:spPr>
          <a:xfrm>
            <a:off x="1000326" y="2915920"/>
            <a:ext cx="2407920" cy="1293928"/>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77C4F44C-B225-2EC0-263F-5728F416A0F4}"/>
              </a:ext>
            </a:extLst>
          </p:cNvPr>
          <p:cNvSpPr txBox="1"/>
          <p:nvPr/>
        </p:nvSpPr>
        <p:spPr>
          <a:xfrm>
            <a:off x="4033520" y="2712720"/>
            <a:ext cx="2407920" cy="369332"/>
          </a:xfrm>
          <a:prstGeom prst="rect">
            <a:avLst/>
          </a:prstGeom>
          <a:solidFill>
            <a:schemeClr val="bg1"/>
          </a:solidFill>
        </p:spPr>
        <p:txBody>
          <a:bodyPr wrap="square" rtlCol="0">
            <a:spAutoFit/>
          </a:bodyPr>
          <a:lstStyle/>
          <a:p>
            <a:r>
              <a:rPr lang="en-US" dirty="0"/>
              <a:t>Devon Home Address</a:t>
            </a:r>
            <a:endParaRPr lang="en-GB" dirty="0"/>
          </a:p>
        </p:txBody>
      </p:sp>
      <p:sp>
        <p:nvSpPr>
          <p:cNvPr id="8" name="TextBox 7">
            <a:extLst>
              <a:ext uri="{FF2B5EF4-FFF2-40B4-BE49-F238E27FC236}">
                <a16:creationId xmlns:a16="http://schemas.microsoft.com/office/drawing/2014/main" id="{FFA69368-BB56-6646-812A-24A1EFF02B26}"/>
              </a:ext>
            </a:extLst>
          </p:cNvPr>
          <p:cNvSpPr txBox="1"/>
          <p:nvPr/>
        </p:nvSpPr>
        <p:spPr>
          <a:xfrm>
            <a:off x="919046" y="2712720"/>
            <a:ext cx="2489200" cy="369332"/>
          </a:xfrm>
          <a:prstGeom prst="rect">
            <a:avLst/>
          </a:prstGeom>
          <a:solidFill>
            <a:schemeClr val="bg1"/>
          </a:solidFill>
        </p:spPr>
        <p:txBody>
          <a:bodyPr wrap="square" rtlCol="0">
            <a:spAutoFit/>
          </a:bodyPr>
          <a:lstStyle/>
          <a:p>
            <a:r>
              <a:rPr lang="en-US" dirty="0"/>
              <a:t>Plymouth Home Address</a:t>
            </a:r>
            <a:endParaRPr lang="en-GB" dirty="0"/>
          </a:p>
        </p:txBody>
      </p:sp>
      <p:pic>
        <p:nvPicPr>
          <p:cNvPr id="10" name="Picture 9">
            <a:hlinkClick r:id="rId13"/>
            <a:extLst>
              <a:ext uri="{FF2B5EF4-FFF2-40B4-BE49-F238E27FC236}">
                <a16:creationId xmlns:a16="http://schemas.microsoft.com/office/drawing/2014/main" id="{5076EFCB-6F60-93B9-49A1-48C63B0ACEEE}"/>
              </a:ext>
            </a:extLst>
          </p:cNvPr>
          <p:cNvPicPr>
            <a:picLocks noChangeAspect="1"/>
          </p:cNvPicPr>
          <p:nvPr/>
        </p:nvPicPr>
        <p:blipFill>
          <a:blip r:embed="rId14"/>
          <a:stretch>
            <a:fillRect/>
          </a:stretch>
        </p:blipFill>
        <p:spPr>
          <a:xfrm>
            <a:off x="200426" y="4734040"/>
            <a:ext cx="3325487" cy="855587"/>
          </a:xfrm>
          <a:prstGeom prst="rect">
            <a:avLst/>
          </a:prstGeom>
        </p:spPr>
      </p:pic>
    </p:spTree>
    <p:extLst>
      <p:ext uri="{BB962C8B-B14F-4D97-AF65-F5344CB8AC3E}">
        <p14:creationId xmlns:p14="http://schemas.microsoft.com/office/powerpoint/2010/main" val="24797040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9EA80-7C66-4B6E-9602-6779CBF9373D}"/>
              </a:ext>
            </a:extLst>
          </p:cNvPr>
          <p:cNvSpPr>
            <a:spLocks noGrp="1"/>
          </p:cNvSpPr>
          <p:nvPr>
            <p:ph type="title"/>
          </p:nvPr>
        </p:nvSpPr>
        <p:spPr>
          <a:xfrm>
            <a:off x="838200" y="322592"/>
            <a:ext cx="10515600" cy="1348065"/>
          </a:xfrm>
        </p:spPr>
        <p:txBody>
          <a:bodyPr>
            <a:noAutofit/>
          </a:bodyPr>
          <a:lstStyle/>
          <a:p>
            <a:pPr algn="ctr">
              <a:lnSpc>
                <a:spcPct val="90000"/>
              </a:lnSpc>
            </a:pPr>
            <a:r>
              <a:rPr lang="en-GB" sz="3200" dirty="0">
                <a:solidFill>
                  <a:schemeClr val="tx1">
                    <a:lumMod val="95000"/>
                    <a:lumOff val="5000"/>
                  </a:schemeClr>
                </a:solidFill>
                <a:latin typeface="CCW Precursive 1" panose="03050602040000000000" pitchFamily="66" charset="0"/>
              </a:rPr>
              <a:t>Where do I go to find information about the Local Offer for children with SEND?</a:t>
            </a:r>
          </a:p>
        </p:txBody>
      </p:sp>
      <p:pic>
        <p:nvPicPr>
          <p:cNvPr id="11" name="Picture 10">
            <a:hlinkClick r:id="rId2"/>
          </p:cNvPr>
          <p:cNvPicPr>
            <a:picLocks noChangeAspect="1"/>
          </p:cNvPicPr>
          <p:nvPr/>
        </p:nvPicPr>
        <p:blipFill>
          <a:blip r:embed="rId3"/>
          <a:stretch>
            <a:fillRect/>
          </a:stretch>
        </p:blipFill>
        <p:spPr>
          <a:xfrm>
            <a:off x="7751731" y="3898900"/>
            <a:ext cx="3957077" cy="2331708"/>
          </a:xfrm>
          <a:prstGeom prst="rect">
            <a:avLst/>
          </a:prstGeom>
        </p:spPr>
      </p:pic>
      <p:sp>
        <p:nvSpPr>
          <p:cNvPr id="3" name="TextBox 2">
            <a:extLst>
              <a:ext uri="{FF2B5EF4-FFF2-40B4-BE49-F238E27FC236}">
                <a16:creationId xmlns:a16="http://schemas.microsoft.com/office/drawing/2014/main" id="{160FC8B4-1D12-9E80-38B9-C9E2A882DE35}"/>
              </a:ext>
            </a:extLst>
          </p:cNvPr>
          <p:cNvSpPr txBox="1"/>
          <p:nvPr/>
        </p:nvSpPr>
        <p:spPr>
          <a:xfrm>
            <a:off x="5166360" y="1951672"/>
            <a:ext cx="2123440" cy="1754326"/>
          </a:xfrm>
          <a:prstGeom prst="rect">
            <a:avLst/>
          </a:prstGeom>
          <a:noFill/>
        </p:spPr>
        <p:txBody>
          <a:bodyPr wrap="square" rtlCol="0">
            <a:spAutoFit/>
          </a:bodyPr>
          <a:lstStyle/>
          <a:p>
            <a:pPr algn="ctr"/>
            <a:r>
              <a:rPr lang="en-US" dirty="0">
                <a:solidFill>
                  <a:schemeClr val="tx1">
                    <a:lumMod val="65000"/>
                    <a:lumOff val="35000"/>
                  </a:schemeClr>
                </a:solidFill>
                <a:latin typeface="CCW Precursive 1" panose="03050602040000000000" pitchFamily="66" charset="0"/>
              </a:rPr>
              <a:t>Click on the image to take you to Plymouth or Devon’s Local Offer Website</a:t>
            </a:r>
            <a:endParaRPr lang="en-GB" dirty="0">
              <a:solidFill>
                <a:schemeClr val="tx1">
                  <a:lumMod val="65000"/>
                  <a:lumOff val="35000"/>
                </a:schemeClr>
              </a:solidFill>
              <a:latin typeface="CCW Precursive 1" panose="03050602040000000000" pitchFamily="66" charset="0"/>
            </a:endParaRPr>
          </a:p>
        </p:txBody>
      </p:sp>
      <p:pic>
        <p:nvPicPr>
          <p:cNvPr id="5" name="Picture 4">
            <a:extLst>
              <a:ext uri="{FF2B5EF4-FFF2-40B4-BE49-F238E27FC236}">
                <a16:creationId xmlns:a16="http://schemas.microsoft.com/office/drawing/2014/main" id="{0EB3C537-F02B-1860-8293-39768C6AE781}"/>
              </a:ext>
            </a:extLst>
          </p:cNvPr>
          <p:cNvPicPr>
            <a:picLocks noChangeAspect="1"/>
          </p:cNvPicPr>
          <p:nvPr/>
        </p:nvPicPr>
        <p:blipFill>
          <a:blip r:embed="rId4"/>
          <a:stretch>
            <a:fillRect/>
          </a:stretch>
        </p:blipFill>
        <p:spPr>
          <a:xfrm>
            <a:off x="1515731" y="3837853"/>
            <a:ext cx="4288170" cy="2392755"/>
          </a:xfrm>
          <a:prstGeom prst="rect">
            <a:avLst/>
          </a:prstGeom>
        </p:spPr>
      </p:pic>
    </p:spTree>
    <p:extLst>
      <p:ext uri="{BB962C8B-B14F-4D97-AF65-F5344CB8AC3E}">
        <p14:creationId xmlns:p14="http://schemas.microsoft.com/office/powerpoint/2010/main" val="41518386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9EA80-7C66-4B6E-9602-6779CBF9373D}"/>
              </a:ext>
            </a:extLst>
          </p:cNvPr>
          <p:cNvSpPr>
            <a:spLocks noGrp="1"/>
          </p:cNvSpPr>
          <p:nvPr>
            <p:ph type="title"/>
          </p:nvPr>
        </p:nvSpPr>
        <p:spPr>
          <a:xfrm>
            <a:off x="836676" y="263990"/>
            <a:ext cx="8660363" cy="1348065"/>
          </a:xfrm>
        </p:spPr>
        <p:txBody>
          <a:bodyPr>
            <a:noAutofit/>
          </a:bodyPr>
          <a:lstStyle/>
          <a:p>
            <a:pPr algn="ctr">
              <a:lnSpc>
                <a:spcPct val="90000"/>
              </a:lnSpc>
            </a:pPr>
            <a:r>
              <a:rPr lang="en-GB" sz="3200" dirty="0">
                <a:solidFill>
                  <a:schemeClr val="tx1">
                    <a:lumMod val="95000"/>
                    <a:lumOff val="5000"/>
                  </a:schemeClr>
                </a:solidFill>
                <a:latin typeface="CCW Precursive 1" panose="03050602040000000000" pitchFamily="66" charset="0"/>
              </a:rPr>
              <a:t>What can I do if I am not happy with the school’s provision?  How can I share my concerns?</a:t>
            </a:r>
          </a:p>
        </p:txBody>
      </p:sp>
      <p:graphicFrame>
        <p:nvGraphicFramePr>
          <p:cNvPr id="4" name="Content Placeholder 3">
            <a:extLst>
              <a:ext uri="{FF2B5EF4-FFF2-40B4-BE49-F238E27FC236}">
                <a16:creationId xmlns:a16="http://schemas.microsoft.com/office/drawing/2014/main" id="{CFCFFA09-8A68-4143-B6BC-ADB54F3D0A27}"/>
              </a:ext>
            </a:extLst>
          </p:cNvPr>
          <p:cNvGraphicFramePr>
            <a:graphicFrameLocks noGrp="1"/>
          </p:cNvGraphicFramePr>
          <p:nvPr>
            <p:ph idx="1"/>
            <p:extLst>
              <p:ext uri="{D42A27DB-BD31-4B8C-83A1-F6EECF244321}">
                <p14:modId xmlns:p14="http://schemas.microsoft.com/office/powerpoint/2010/main" val="4141539125"/>
              </p:ext>
            </p:extLst>
          </p:nvPr>
        </p:nvGraphicFramePr>
        <p:xfrm>
          <a:off x="836676" y="2584769"/>
          <a:ext cx="10515600" cy="3872009"/>
        </p:xfrm>
        <a:graphic>
          <a:graphicData uri="http://schemas.openxmlformats.org/drawingml/2006/table">
            <a:tbl>
              <a:tblPr>
                <a:tableStyleId>{5C22544A-7EE6-4342-B048-85BDC9FD1C3A}</a:tableStyleId>
              </a:tblPr>
              <a:tblGrid>
                <a:gridCol w="10515600">
                  <a:extLst>
                    <a:ext uri="{9D8B030D-6E8A-4147-A177-3AD203B41FA5}">
                      <a16:colId xmlns:a16="http://schemas.microsoft.com/office/drawing/2014/main" val="1931921343"/>
                    </a:ext>
                  </a:extLst>
                </a:gridCol>
              </a:tblGrid>
              <a:tr h="3872009">
                <a:tc>
                  <a:txBody>
                    <a:bodyPr/>
                    <a:lstStyle/>
                    <a:p>
                      <a:pPr marL="342900" marR="135255" lvl="0" indent="-342900" algn="l" fontAlgn="base">
                        <a:lnSpc>
                          <a:spcPct val="150000"/>
                        </a:lnSpc>
                        <a:spcAft>
                          <a:spcPts val="15"/>
                        </a:spcAft>
                        <a:buClr>
                          <a:srgbClr val="000000"/>
                        </a:buClr>
                        <a:buSzPts val="1200"/>
                        <a:buFont typeface="Arial" panose="020B0604020202020204" pitchFamily="34" charset="0"/>
                        <a:buChar char="•"/>
                      </a:pPr>
                      <a:r>
                        <a:rPr lang="en-GB" sz="2000" b="0" u="none" strike="noStrike" dirty="0">
                          <a:effectLst/>
                          <a:uFill>
                            <a:solidFill>
                              <a:srgbClr val="000000"/>
                            </a:solidFill>
                          </a:uFill>
                          <a:latin typeface="CCW Precursive 1" panose="03050602040000000000" pitchFamily="66" charset="0"/>
                        </a:rPr>
                        <a:t>If you are not happy with the school’s provision for your child, then we recommend the following steps; </a:t>
                      </a:r>
                    </a:p>
                    <a:p>
                      <a:pPr marL="742950" lvl="1" indent="-285750" algn="l" fontAlgn="base">
                        <a:lnSpc>
                          <a:spcPct val="150000"/>
                        </a:lnSpc>
                        <a:spcAft>
                          <a:spcPts val="185"/>
                        </a:spcAft>
                        <a:buClr>
                          <a:srgbClr val="000000"/>
                        </a:buClr>
                        <a:buSzPts val="1200"/>
                        <a:buFont typeface="+mj-lt"/>
                        <a:buAutoNum type="arabicPeriod"/>
                      </a:pPr>
                      <a:r>
                        <a:rPr lang="en-GB" sz="2000" b="0" u="none" strike="noStrike" dirty="0">
                          <a:effectLst/>
                          <a:uFill>
                            <a:solidFill>
                              <a:srgbClr val="000000"/>
                            </a:solidFill>
                          </a:uFill>
                          <a:latin typeface="CCW Precursive 1" panose="03050602040000000000" pitchFamily="66" charset="0"/>
                        </a:rPr>
                        <a:t>Talk to your child’s class teacher </a:t>
                      </a:r>
                    </a:p>
                    <a:p>
                      <a:pPr marL="742950" lvl="1" indent="-285750" algn="l" fontAlgn="base">
                        <a:lnSpc>
                          <a:spcPct val="150000"/>
                        </a:lnSpc>
                        <a:spcAft>
                          <a:spcPts val="205"/>
                        </a:spcAft>
                        <a:buClr>
                          <a:srgbClr val="000000"/>
                        </a:buClr>
                        <a:buSzPts val="1200"/>
                        <a:buFont typeface="+mj-lt"/>
                        <a:buAutoNum type="arabicPeriod"/>
                      </a:pPr>
                      <a:r>
                        <a:rPr lang="en-GB" sz="2000" b="0" u="none" strike="noStrike" dirty="0">
                          <a:effectLst/>
                          <a:uFill>
                            <a:solidFill>
                              <a:srgbClr val="000000"/>
                            </a:solidFill>
                          </a:uFill>
                          <a:latin typeface="CCW Precursive 1" panose="03050602040000000000" pitchFamily="66" charset="0"/>
                        </a:rPr>
                        <a:t>Share your concerns with the SENDCO or Head Teacher </a:t>
                      </a:r>
                    </a:p>
                    <a:p>
                      <a:pPr marL="457200" lvl="1" indent="0" algn="l" fontAlgn="base">
                        <a:lnSpc>
                          <a:spcPct val="150000"/>
                        </a:lnSpc>
                        <a:spcAft>
                          <a:spcPts val="205"/>
                        </a:spcAft>
                        <a:buClr>
                          <a:srgbClr val="000000"/>
                        </a:buClr>
                        <a:buSzPts val="1200"/>
                        <a:buFont typeface="+mj-lt"/>
                        <a:buNone/>
                      </a:pPr>
                      <a:endParaRPr lang="en-GB" sz="2000" b="0" u="none" strike="noStrike" dirty="0">
                        <a:effectLst/>
                        <a:uFill>
                          <a:solidFill>
                            <a:srgbClr val="000000"/>
                          </a:solidFill>
                        </a:uFill>
                        <a:latin typeface="CCW Precursive 1" panose="03050602040000000000" pitchFamily="66" charset="0"/>
                      </a:endParaRPr>
                    </a:p>
                    <a:p>
                      <a:pPr marL="342900" marR="135255" lvl="0" indent="-342900" algn="l" fontAlgn="base">
                        <a:lnSpc>
                          <a:spcPct val="150000"/>
                        </a:lnSpc>
                        <a:spcAft>
                          <a:spcPts val="10"/>
                        </a:spcAft>
                        <a:buClr>
                          <a:srgbClr val="000000"/>
                        </a:buClr>
                        <a:buSzPts val="1200"/>
                        <a:buFont typeface="Arial" panose="020B0604020202020204" pitchFamily="34" charset="0"/>
                        <a:buChar char="•"/>
                      </a:pPr>
                      <a:r>
                        <a:rPr lang="en-GB" sz="2000" b="0" u="none" strike="noStrike" dirty="0">
                          <a:effectLst/>
                          <a:uFill>
                            <a:solidFill>
                              <a:srgbClr val="000000"/>
                            </a:solidFill>
                          </a:uFill>
                          <a:latin typeface="CCW Precursive 1" panose="03050602040000000000" pitchFamily="66" charset="0"/>
                        </a:rPr>
                        <a:t>If you feel that your concerns are still not resolved, then please visit our website where details can be found on how to raise a complaint within the complaints policy.</a:t>
                      </a:r>
                      <a:endParaRPr lang="en-GB" sz="2000" b="0" u="none" strike="noStrike" dirty="0">
                        <a:solidFill>
                          <a:srgbClr val="000000"/>
                        </a:solidFill>
                        <a:effectLst/>
                        <a:highlight>
                          <a:srgbClr val="FFFF00"/>
                        </a:highlight>
                        <a:uFill>
                          <a:solidFill>
                            <a:srgbClr val="000000"/>
                          </a:solidFill>
                        </a:uFill>
                        <a:latin typeface="CCW Precursive 1" panose="03050602040000000000" pitchFamily="66" charset="0"/>
                        <a:ea typeface="Arial" panose="020B0604020202020204" pitchFamily="34" charset="0"/>
                        <a:cs typeface="Arial" panose="020B0604020202020204" pitchFamily="34" charset="0"/>
                      </a:endParaRPr>
                    </a:p>
                  </a:txBody>
                  <a:tcPr marL="0" marR="0" marT="0" marB="0">
                    <a:solidFill>
                      <a:srgbClr val="FFFFCC"/>
                    </a:solidFill>
                  </a:tcPr>
                </a:tc>
                <a:extLst>
                  <a:ext uri="{0D108BD9-81ED-4DB2-BD59-A6C34878D82A}">
                    <a16:rowId xmlns:a16="http://schemas.microsoft.com/office/drawing/2014/main" val="2184886369"/>
                  </a:ext>
                </a:extLst>
              </a:tr>
            </a:tbl>
          </a:graphicData>
        </a:graphic>
      </p:graphicFrame>
      <p:pic>
        <p:nvPicPr>
          <p:cNvPr id="3" name="Picture 2"/>
          <p:cNvPicPr>
            <a:picLocks noChangeAspect="1"/>
          </p:cNvPicPr>
          <p:nvPr/>
        </p:nvPicPr>
        <p:blipFill>
          <a:blip r:embed="rId2"/>
          <a:stretch>
            <a:fillRect/>
          </a:stretch>
        </p:blipFill>
        <p:spPr>
          <a:xfrm>
            <a:off x="9753940" y="401221"/>
            <a:ext cx="1671247" cy="1457896"/>
          </a:xfrm>
          <a:prstGeom prst="rect">
            <a:avLst/>
          </a:prstGeom>
        </p:spPr>
      </p:pic>
    </p:spTree>
    <p:extLst>
      <p:ext uri="{BB962C8B-B14F-4D97-AF65-F5344CB8AC3E}">
        <p14:creationId xmlns:p14="http://schemas.microsoft.com/office/powerpoint/2010/main" val="3210138581"/>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b9f9aa4-d078-4b4b-8c0d-6f732cef71e4">
      <Terms xmlns="http://schemas.microsoft.com/office/infopath/2007/PartnerControls"/>
    </lcf76f155ced4ddcb4097134ff3c332f>
    <TaxCatchAll xmlns="a58c2a67-9f69-408b-838d-b0f183b9b8b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C3F712670E5834B94C00F44D97EFF8B" ma:contentTypeVersion="13" ma:contentTypeDescription="Create a new document." ma:contentTypeScope="" ma:versionID="351a6605b79f1950edeb6cf32b605fa7">
  <xsd:schema xmlns:xsd="http://www.w3.org/2001/XMLSchema" xmlns:xs="http://www.w3.org/2001/XMLSchema" xmlns:p="http://schemas.microsoft.com/office/2006/metadata/properties" xmlns:ns2="0b9f9aa4-d078-4b4b-8c0d-6f732cef71e4" xmlns:ns3="a58c2a67-9f69-408b-838d-b0f183b9b8bb" targetNamespace="http://schemas.microsoft.com/office/2006/metadata/properties" ma:root="true" ma:fieldsID="3de12c5053b5577e4616c71641814a25" ns2:_="" ns3:_="">
    <xsd:import namespace="0b9f9aa4-d078-4b4b-8c0d-6f732cef71e4"/>
    <xsd:import namespace="a58c2a67-9f69-408b-838d-b0f183b9b8bb"/>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9f9aa4-d078-4b4b-8c0d-6f732cef71e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0fd8783-d007-4a7f-bcfc-6441331de499"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58c2a67-9f69-408b-838d-b0f183b9b8bb"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8ca2f700-684f-44b2-a48b-153544f8d4f9}" ma:internalName="TaxCatchAll" ma:showField="CatchAllData" ma:web="a58c2a67-9f69-408b-838d-b0f183b9b8b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C47B809-2EE1-4493-9731-498366DE6DD6}">
  <ds:schemaRefs>
    <ds:schemaRef ds:uri="b99d4b30-279e-4664-a669-bb8c3e1cc3dd"/>
    <ds:schemaRef ds:uri="4229a545-3a66-4e82-a0fc-299d570f5f73"/>
    <ds:schemaRef ds:uri="http://schemas.microsoft.com/office/2006/documentManagement/types"/>
    <ds:schemaRef ds:uri="http://purl.org/dc/terms/"/>
    <ds:schemaRef ds:uri="http://schemas.microsoft.com/office/2006/metadata/properties"/>
    <ds:schemaRef ds:uri="http://www.w3.org/XML/1998/namespace"/>
    <ds:schemaRef ds:uri="http://schemas.microsoft.com/office/infopath/2007/PartnerControls"/>
    <ds:schemaRef ds:uri="http://schemas.openxmlformats.org/package/2006/metadata/core-properties"/>
    <ds:schemaRef ds:uri="http://purl.org/dc/dcmitype/"/>
    <ds:schemaRef ds:uri="http://purl.org/dc/elements/1.1/"/>
    <ds:schemaRef ds:uri="0b9f9aa4-d078-4b4b-8c0d-6f732cef71e4"/>
    <ds:schemaRef ds:uri="a58c2a67-9f69-408b-838d-b0f183b9b8bb"/>
  </ds:schemaRefs>
</ds:datastoreItem>
</file>

<file path=customXml/itemProps2.xml><?xml version="1.0" encoding="utf-8"?>
<ds:datastoreItem xmlns:ds="http://schemas.openxmlformats.org/officeDocument/2006/customXml" ds:itemID="{A515D8E9-CC5F-4EE7-B1B0-949B65CBD8D0}">
  <ds:schemaRefs>
    <ds:schemaRef ds:uri="http://schemas.microsoft.com/sharepoint/v3/contenttype/forms"/>
  </ds:schemaRefs>
</ds:datastoreItem>
</file>

<file path=customXml/itemProps3.xml><?xml version="1.0" encoding="utf-8"?>
<ds:datastoreItem xmlns:ds="http://schemas.openxmlformats.org/officeDocument/2006/customXml" ds:itemID="{440D1A76-1508-436B-AF83-4C079BE4E1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9f9aa4-d078-4b4b-8c0d-6f732cef71e4"/>
    <ds:schemaRef ds:uri="a58c2a67-9f69-408b-838d-b0f183b9b8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3491</TotalTime>
  <Words>1296</Words>
  <Application>Microsoft Office PowerPoint</Application>
  <PresentationFormat>Widescreen</PresentationFormat>
  <Paragraphs>126</Paragraphs>
  <Slides>17</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17</vt:i4>
      </vt:variant>
    </vt:vector>
  </HeadingPairs>
  <TitlesOfParts>
    <vt:vector size="24" baseType="lpstr">
      <vt:lpstr>Arial</vt:lpstr>
      <vt:lpstr>Calibri</vt:lpstr>
      <vt:lpstr>Calibri Light</vt:lpstr>
      <vt:lpstr>CCW Precursive 1</vt:lpstr>
      <vt:lpstr>Sassoon Primary</vt:lpstr>
      <vt:lpstr>Office 2013 - 2022 Theme</vt:lpstr>
      <vt:lpstr>Paintbrush Picture</vt:lpstr>
      <vt:lpstr>PowerPoint Presentation</vt:lpstr>
      <vt:lpstr>What is a SEN Information Report?</vt:lpstr>
      <vt:lpstr>What does having a Special Educational Need or Disability mean?</vt:lpstr>
      <vt:lpstr>What are the four main areas of need?</vt:lpstr>
      <vt:lpstr>How do we identify if a child has a Special Educational Need?</vt:lpstr>
      <vt:lpstr>What could you do if you think your child has a Special Educational Need? </vt:lpstr>
      <vt:lpstr>Who can I talk to?</vt:lpstr>
      <vt:lpstr>How are children with Special Education Need or Disabilities (SEND) supported?</vt:lpstr>
      <vt:lpstr>How do we involve others in meetings about your child?</vt:lpstr>
      <vt:lpstr>How do children share their views?</vt:lpstr>
      <vt:lpstr>How are pupils with SEND and their families supported when leaving or joining us?</vt:lpstr>
      <vt:lpstr>How are pupils with SEND and their families supported when leaving or joining us?</vt:lpstr>
      <vt:lpstr>How are pupils with SEND supported when moving to a new class?</vt:lpstr>
      <vt:lpstr>Where can I find more information about Wembury Primary’s approach to supporting children with SEND?</vt:lpstr>
      <vt:lpstr>Where can I go for further advice?</vt:lpstr>
      <vt:lpstr>Where do I go to find information about the Local Offer for children with SEND?</vt:lpstr>
      <vt:lpstr>What can I do if I am not happy with the school’s provision?  How can I share my concerns?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Austin Farm Academy</dc:title>
  <dc:creator>P. Thomas</dc:creator>
  <cp:lastModifiedBy>Phillipa Edwards</cp:lastModifiedBy>
  <cp:revision>53</cp:revision>
  <dcterms:created xsi:type="dcterms:W3CDTF">2022-09-28T10:44:57Z</dcterms:created>
  <dcterms:modified xsi:type="dcterms:W3CDTF">2025-09-12T13:04:00Z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0x0101006C3F712670E5834B94C00F44D97EFF8B</vt:lpwstr>
  </property>
</Properties>
</file>